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9"/>
  </p:notesMasterIdLst>
  <p:handoutMasterIdLst>
    <p:handoutMasterId r:id="rId50"/>
  </p:handoutMasterIdLst>
  <p:sldIdLst>
    <p:sldId id="256" r:id="rId2"/>
    <p:sldId id="306" r:id="rId3"/>
    <p:sldId id="293" r:id="rId4"/>
    <p:sldId id="294" r:id="rId5"/>
    <p:sldId id="295" r:id="rId6"/>
    <p:sldId id="271" r:id="rId7"/>
    <p:sldId id="264" r:id="rId8"/>
    <p:sldId id="259" r:id="rId9"/>
    <p:sldId id="277" r:id="rId10"/>
    <p:sldId id="270" r:id="rId11"/>
    <p:sldId id="273" r:id="rId12"/>
    <p:sldId id="272" r:id="rId13"/>
    <p:sldId id="267" r:id="rId14"/>
    <p:sldId id="278" r:id="rId15"/>
    <p:sldId id="258" r:id="rId16"/>
    <p:sldId id="274" r:id="rId17"/>
    <p:sldId id="275" r:id="rId18"/>
    <p:sldId id="276" r:id="rId19"/>
    <p:sldId id="308" r:id="rId20"/>
    <p:sldId id="309" r:id="rId21"/>
    <p:sldId id="310" r:id="rId22"/>
    <p:sldId id="311" r:id="rId23"/>
    <p:sldId id="312" r:id="rId24"/>
    <p:sldId id="313" r:id="rId25"/>
    <p:sldId id="316" r:id="rId26"/>
    <p:sldId id="317" r:id="rId27"/>
    <p:sldId id="318" r:id="rId28"/>
    <p:sldId id="319" r:id="rId29"/>
    <p:sldId id="320" r:id="rId30"/>
    <p:sldId id="321" r:id="rId31"/>
    <p:sldId id="322" r:id="rId32"/>
    <p:sldId id="323" r:id="rId33"/>
    <p:sldId id="324" r:id="rId34"/>
    <p:sldId id="325" r:id="rId35"/>
    <p:sldId id="326" r:id="rId36"/>
    <p:sldId id="305" r:id="rId37"/>
    <p:sldId id="315" r:id="rId38"/>
    <p:sldId id="314" r:id="rId39"/>
    <p:sldId id="301" r:id="rId40"/>
    <p:sldId id="302" r:id="rId41"/>
    <p:sldId id="303" r:id="rId42"/>
    <p:sldId id="304" r:id="rId43"/>
    <p:sldId id="307" r:id="rId44"/>
    <p:sldId id="296" r:id="rId45"/>
    <p:sldId id="297" r:id="rId46"/>
    <p:sldId id="298" r:id="rId47"/>
    <p:sldId id="300" r:id="rId4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tricia Dragon" initials="PMD"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86400" autoAdjust="0"/>
  </p:normalViewPr>
  <p:slideViewPr>
    <p:cSldViewPr>
      <p:cViewPr varScale="1">
        <p:scale>
          <a:sx n="63" d="100"/>
          <a:sy n="63" d="100"/>
        </p:scale>
        <p:origin x="-1362"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160"/>
    </p:cViewPr>
  </p:sorterViewPr>
  <p:notesViewPr>
    <p:cSldViewPr>
      <p:cViewPr varScale="1">
        <p:scale>
          <a:sx n="88" d="100"/>
          <a:sy n="88" d="100"/>
        </p:scale>
        <p:origin x="-3822" y="-12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r>
              <a:rPr lang="en-US" smtClean="0"/>
              <a:t>8/29/2013</a:t>
            </a:r>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E70091D-D024-48A7-B3D7-7C8BF8930AC9}" type="slidenum">
              <a:rPr lang="en-US" smtClean="0"/>
              <a:t>‹#›</a:t>
            </a:fld>
            <a:endParaRPr lang="en-US"/>
          </a:p>
        </p:txBody>
      </p:sp>
    </p:spTree>
    <p:extLst>
      <p:ext uri="{BB962C8B-B14F-4D97-AF65-F5344CB8AC3E}">
        <p14:creationId xmlns:p14="http://schemas.microsoft.com/office/powerpoint/2010/main" val="72307872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r>
              <a:rPr lang="en-US" smtClean="0"/>
              <a:t>8/29/2013</a:t>
            </a:r>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573234F-6499-48C5-9D02-E8AD74BF682C}" type="slidenum">
              <a:rPr lang="en-US" smtClean="0"/>
              <a:pPr/>
              <a:t>‹#›</a:t>
            </a:fld>
            <a:endParaRPr lang="en-US"/>
          </a:p>
        </p:txBody>
      </p:sp>
    </p:spTree>
    <p:extLst>
      <p:ext uri="{BB962C8B-B14F-4D97-AF65-F5344CB8AC3E}">
        <p14:creationId xmlns:p14="http://schemas.microsoft.com/office/powerpoint/2010/main" val="174672281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73234F-6499-48C5-9D02-E8AD74BF682C}" type="slidenum">
              <a:rPr lang="en-US" smtClean="0"/>
              <a:pPr/>
              <a:t>1</a:t>
            </a:fld>
            <a:endParaRPr lang="en-US" dirty="0"/>
          </a:p>
        </p:txBody>
      </p:sp>
      <p:sp>
        <p:nvSpPr>
          <p:cNvPr id="5" name="Date Placeholder 4"/>
          <p:cNvSpPr>
            <a:spLocks noGrp="1"/>
          </p:cNvSpPr>
          <p:nvPr>
            <p:ph type="dt" idx="11"/>
          </p:nvPr>
        </p:nvSpPr>
        <p:spPr/>
        <p:txBody>
          <a:bodyPr/>
          <a:lstStyle/>
          <a:p>
            <a:r>
              <a:rPr lang="en-US" smtClean="0"/>
              <a:t>8/29/2013</a:t>
            </a:r>
            <a:endParaRPr lang="en-US"/>
          </a:p>
        </p:txBody>
      </p:sp>
    </p:spTree>
    <p:extLst>
      <p:ext uri="{BB962C8B-B14F-4D97-AF65-F5344CB8AC3E}">
        <p14:creationId xmlns:p14="http://schemas.microsoft.com/office/powerpoint/2010/main" val="6763663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1774">
              <a:defRPr/>
            </a:pPr>
            <a:r>
              <a:rPr lang="en-US" dirty="0"/>
              <a:t>The title is transcribed as it appears on the resource in RDA.  Unlike in AACR2, RDA does not use [sic] to highlight a misspelling.</a:t>
            </a:r>
            <a:endParaRPr lang="en-US" dirty="0" smtClean="0"/>
          </a:p>
          <a:p>
            <a:endParaRPr lang="en-US" dirty="0" smtClean="0"/>
          </a:p>
          <a:p>
            <a:pPr defTabSz="931774">
              <a:defRPr/>
            </a:pPr>
            <a:r>
              <a:rPr lang="en-US" dirty="0"/>
              <a:t>If the inaccuracy appears on the title itself, and a corrected form of the title is considered important for identification or access, you would create a variant title with the correct information.</a:t>
            </a:r>
          </a:p>
          <a:p>
            <a:endParaRPr lang="en-US" dirty="0"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7066" indent="-291179">
              <a:defRPr>
                <a:solidFill>
                  <a:schemeClr val="tx1"/>
                </a:solidFill>
                <a:latin typeface="Calibri" pitchFamily="34" charset="0"/>
              </a:defRPr>
            </a:lvl2pPr>
            <a:lvl3pPr marL="1164717" indent="-232943">
              <a:defRPr>
                <a:solidFill>
                  <a:schemeClr val="tx1"/>
                </a:solidFill>
                <a:latin typeface="Calibri" pitchFamily="34" charset="0"/>
              </a:defRPr>
            </a:lvl3pPr>
            <a:lvl4pPr marL="1630604" indent="-232943">
              <a:defRPr>
                <a:solidFill>
                  <a:schemeClr val="tx1"/>
                </a:solidFill>
                <a:latin typeface="Calibri" pitchFamily="34" charset="0"/>
              </a:defRPr>
            </a:lvl4pPr>
            <a:lvl5pPr marL="2096491" indent="-232943">
              <a:defRPr>
                <a:solidFill>
                  <a:schemeClr val="tx1"/>
                </a:solidFill>
                <a:latin typeface="Calibri" pitchFamily="34" charset="0"/>
              </a:defRPr>
            </a:lvl5pPr>
            <a:lvl6pPr marL="2562377" indent="-232943" fontAlgn="base">
              <a:spcBef>
                <a:spcPct val="0"/>
              </a:spcBef>
              <a:spcAft>
                <a:spcPct val="0"/>
              </a:spcAft>
              <a:defRPr>
                <a:solidFill>
                  <a:schemeClr val="tx1"/>
                </a:solidFill>
                <a:latin typeface="Calibri" pitchFamily="34" charset="0"/>
              </a:defRPr>
            </a:lvl6pPr>
            <a:lvl7pPr marL="3028264" indent="-232943" fontAlgn="base">
              <a:spcBef>
                <a:spcPct val="0"/>
              </a:spcBef>
              <a:spcAft>
                <a:spcPct val="0"/>
              </a:spcAft>
              <a:defRPr>
                <a:solidFill>
                  <a:schemeClr val="tx1"/>
                </a:solidFill>
                <a:latin typeface="Calibri" pitchFamily="34" charset="0"/>
              </a:defRPr>
            </a:lvl7pPr>
            <a:lvl8pPr marL="3494151" indent="-232943" fontAlgn="base">
              <a:spcBef>
                <a:spcPct val="0"/>
              </a:spcBef>
              <a:spcAft>
                <a:spcPct val="0"/>
              </a:spcAft>
              <a:defRPr>
                <a:solidFill>
                  <a:schemeClr val="tx1"/>
                </a:solidFill>
                <a:latin typeface="Calibri" pitchFamily="34" charset="0"/>
              </a:defRPr>
            </a:lvl8pPr>
            <a:lvl9pPr marL="3960038" indent="-232943"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8CA110AD-119C-4B16-B61F-508CDC5A8D35}" type="slidenum">
              <a:rPr lang="en-US" smtClean="0"/>
              <a:pPr fontAlgn="base">
                <a:spcBef>
                  <a:spcPct val="0"/>
                </a:spcBef>
                <a:spcAft>
                  <a:spcPct val="0"/>
                </a:spcAft>
              </a:pPr>
              <a:t>10</a:t>
            </a:fld>
            <a:endParaRPr lang="en-US" dirty="0" smtClean="0"/>
          </a:p>
        </p:txBody>
      </p:sp>
      <p:sp>
        <p:nvSpPr>
          <p:cNvPr id="2" name="Date Placeholder 1"/>
          <p:cNvSpPr>
            <a:spLocks noGrp="1"/>
          </p:cNvSpPr>
          <p:nvPr>
            <p:ph type="dt" idx="10"/>
          </p:nvPr>
        </p:nvSpPr>
        <p:spPr/>
        <p:txBody>
          <a:bodyPr/>
          <a:lstStyle/>
          <a:p>
            <a:r>
              <a:rPr lang="en-US" smtClean="0"/>
              <a:t>8/29/2013</a:t>
            </a:r>
            <a:endParaRPr lang="en-US"/>
          </a:p>
        </p:txBody>
      </p:sp>
    </p:spTree>
    <p:extLst>
      <p:ext uri="{BB962C8B-B14F-4D97-AF65-F5344CB8AC3E}">
        <p14:creationId xmlns:p14="http://schemas.microsoft.com/office/powerpoint/2010/main" val="39263771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1774">
              <a:spcBef>
                <a:spcPct val="0"/>
              </a:spcBef>
              <a:defRPr/>
            </a:pPr>
            <a:r>
              <a:rPr lang="en-US" dirty="0"/>
              <a:t>RDA does not allow for $h in 245.</a:t>
            </a:r>
            <a:br>
              <a:rPr lang="en-US" dirty="0"/>
            </a:br>
            <a:r>
              <a:rPr lang="en-US" dirty="0"/>
              <a:t>The content this tag contained is now addressed in the item type field within the fixed fields and in the new 336, 337, and 338 fields.</a:t>
            </a:r>
          </a:p>
          <a:p>
            <a:pPr defTabSz="931774">
              <a:spcBef>
                <a:spcPct val="0"/>
              </a:spcBef>
              <a:defRPr/>
            </a:pPr>
            <a:endParaRPr lang="en-US" dirty="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7066" indent="-291179">
              <a:defRPr>
                <a:solidFill>
                  <a:schemeClr val="tx1"/>
                </a:solidFill>
                <a:latin typeface="Calibri" pitchFamily="34" charset="0"/>
              </a:defRPr>
            </a:lvl2pPr>
            <a:lvl3pPr marL="1164717" indent="-232943">
              <a:defRPr>
                <a:solidFill>
                  <a:schemeClr val="tx1"/>
                </a:solidFill>
                <a:latin typeface="Calibri" pitchFamily="34" charset="0"/>
              </a:defRPr>
            </a:lvl3pPr>
            <a:lvl4pPr marL="1630604" indent="-232943">
              <a:defRPr>
                <a:solidFill>
                  <a:schemeClr val="tx1"/>
                </a:solidFill>
                <a:latin typeface="Calibri" pitchFamily="34" charset="0"/>
              </a:defRPr>
            </a:lvl4pPr>
            <a:lvl5pPr marL="2096491" indent="-232943">
              <a:defRPr>
                <a:solidFill>
                  <a:schemeClr val="tx1"/>
                </a:solidFill>
                <a:latin typeface="Calibri" pitchFamily="34" charset="0"/>
              </a:defRPr>
            </a:lvl5pPr>
            <a:lvl6pPr marL="2562377" indent="-232943" fontAlgn="base">
              <a:spcBef>
                <a:spcPct val="0"/>
              </a:spcBef>
              <a:spcAft>
                <a:spcPct val="0"/>
              </a:spcAft>
              <a:defRPr>
                <a:solidFill>
                  <a:schemeClr val="tx1"/>
                </a:solidFill>
                <a:latin typeface="Calibri" pitchFamily="34" charset="0"/>
              </a:defRPr>
            </a:lvl6pPr>
            <a:lvl7pPr marL="3028264" indent="-232943" fontAlgn="base">
              <a:spcBef>
                <a:spcPct val="0"/>
              </a:spcBef>
              <a:spcAft>
                <a:spcPct val="0"/>
              </a:spcAft>
              <a:defRPr>
                <a:solidFill>
                  <a:schemeClr val="tx1"/>
                </a:solidFill>
                <a:latin typeface="Calibri" pitchFamily="34" charset="0"/>
              </a:defRPr>
            </a:lvl7pPr>
            <a:lvl8pPr marL="3494151" indent="-232943" fontAlgn="base">
              <a:spcBef>
                <a:spcPct val="0"/>
              </a:spcBef>
              <a:spcAft>
                <a:spcPct val="0"/>
              </a:spcAft>
              <a:defRPr>
                <a:solidFill>
                  <a:schemeClr val="tx1"/>
                </a:solidFill>
                <a:latin typeface="Calibri" pitchFamily="34" charset="0"/>
              </a:defRPr>
            </a:lvl8pPr>
            <a:lvl9pPr marL="3960038" indent="-232943"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8CA110AD-119C-4B16-B61F-508CDC5A8D35}" type="slidenum">
              <a:rPr lang="en-US" smtClean="0"/>
              <a:pPr fontAlgn="base">
                <a:spcBef>
                  <a:spcPct val="0"/>
                </a:spcBef>
                <a:spcAft>
                  <a:spcPct val="0"/>
                </a:spcAft>
              </a:pPr>
              <a:t>11</a:t>
            </a:fld>
            <a:endParaRPr lang="en-US" dirty="0" smtClean="0"/>
          </a:p>
        </p:txBody>
      </p:sp>
      <p:sp>
        <p:nvSpPr>
          <p:cNvPr id="2" name="Date Placeholder 1"/>
          <p:cNvSpPr>
            <a:spLocks noGrp="1"/>
          </p:cNvSpPr>
          <p:nvPr>
            <p:ph type="dt" idx="10"/>
          </p:nvPr>
        </p:nvSpPr>
        <p:spPr/>
        <p:txBody>
          <a:bodyPr/>
          <a:lstStyle/>
          <a:p>
            <a:r>
              <a:rPr lang="en-US" smtClean="0"/>
              <a:t>8/29/2013</a:t>
            </a:r>
            <a:endParaRPr lang="en-US"/>
          </a:p>
        </p:txBody>
      </p:sp>
    </p:spTree>
    <p:extLst>
      <p:ext uri="{BB962C8B-B14F-4D97-AF65-F5344CB8AC3E}">
        <p14:creationId xmlns:p14="http://schemas.microsoft.com/office/powerpoint/2010/main" val="39263771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dirty="0" smtClean="0"/>
              <a:t>You </a:t>
            </a:r>
            <a:r>
              <a:rPr lang="en-US" dirty="0"/>
              <a:t>will no longer see </a:t>
            </a:r>
            <a:r>
              <a:rPr lang="en-US" dirty="0" smtClean="0"/>
              <a:t>et </a:t>
            </a:r>
            <a:r>
              <a:rPr lang="en-US" dirty="0"/>
              <a:t>al. in </a:t>
            </a:r>
            <a:r>
              <a:rPr lang="en-US" dirty="0" smtClean="0"/>
              <a:t>the</a:t>
            </a:r>
            <a:r>
              <a:rPr lang="en-US" baseline="0" dirty="0" smtClean="0"/>
              <a:t> statement of responsibility area </a:t>
            </a:r>
            <a:r>
              <a:rPr lang="en-US" dirty="0" smtClean="0"/>
              <a:t>for </a:t>
            </a:r>
            <a:r>
              <a:rPr lang="en-US" dirty="0"/>
              <a:t>when the number of authors is more than three</a:t>
            </a:r>
            <a:r>
              <a:rPr lang="en-US" dirty="0" smtClean="0"/>
              <a:t>.  Just</a:t>
            </a:r>
            <a:r>
              <a:rPr lang="en-US" baseline="0" dirty="0" smtClean="0"/>
              <a:t> recording the first listed author’s name is required in RDA, but </a:t>
            </a:r>
            <a:r>
              <a:rPr lang="en-US" dirty="0" smtClean="0"/>
              <a:t>this subfield can now display an unlimited amount of authors.  So,</a:t>
            </a:r>
            <a:r>
              <a:rPr lang="en-US" baseline="0" dirty="0" smtClean="0"/>
              <a:t> if you see more than three authors in that subfield of a record you are copy cataloging, that is okay, and you would not need to remove anyone’s names from that subfield.</a:t>
            </a:r>
          </a:p>
          <a:p>
            <a:endParaRPr lang="en-US" dirty="0"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7066" indent="-291179">
              <a:defRPr>
                <a:solidFill>
                  <a:schemeClr val="tx1"/>
                </a:solidFill>
                <a:latin typeface="Calibri" pitchFamily="34" charset="0"/>
              </a:defRPr>
            </a:lvl2pPr>
            <a:lvl3pPr marL="1164717" indent="-232943">
              <a:defRPr>
                <a:solidFill>
                  <a:schemeClr val="tx1"/>
                </a:solidFill>
                <a:latin typeface="Calibri" pitchFamily="34" charset="0"/>
              </a:defRPr>
            </a:lvl3pPr>
            <a:lvl4pPr marL="1630604" indent="-232943">
              <a:defRPr>
                <a:solidFill>
                  <a:schemeClr val="tx1"/>
                </a:solidFill>
                <a:latin typeface="Calibri" pitchFamily="34" charset="0"/>
              </a:defRPr>
            </a:lvl4pPr>
            <a:lvl5pPr marL="2096491" indent="-232943">
              <a:defRPr>
                <a:solidFill>
                  <a:schemeClr val="tx1"/>
                </a:solidFill>
                <a:latin typeface="Calibri" pitchFamily="34" charset="0"/>
              </a:defRPr>
            </a:lvl5pPr>
            <a:lvl6pPr marL="2562377" indent="-232943" fontAlgn="base">
              <a:spcBef>
                <a:spcPct val="0"/>
              </a:spcBef>
              <a:spcAft>
                <a:spcPct val="0"/>
              </a:spcAft>
              <a:defRPr>
                <a:solidFill>
                  <a:schemeClr val="tx1"/>
                </a:solidFill>
                <a:latin typeface="Calibri" pitchFamily="34" charset="0"/>
              </a:defRPr>
            </a:lvl6pPr>
            <a:lvl7pPr marL="3028264" indent="-232943" fontAlgn="base">
              <a:spcBef>
                <a:spcPct val="0"/>
              </a:spcBef>
              <a:spcAft>
                <a:spcPct val="0"/>
              </a:spcAft>
              <a:defRPr>
                <a:solidFill>
                  <a:schemeClr val="tx1"/>
                </a:solidFill>
                <a:latin typeface="Calibri" pitchFamily="34" charset="0"/>
              </a:defRPr>
            </a:lvl7pPr>
            <a:lvl8pPr marL="3494151" indent="-232943" fontAlgn="base">
              <a:spcBef>
                <a:spcPct val="0"/>
              </a:spcBef>
              <a:spcAft>
                <a:spcPct val="0"/>
              </a:spcAft>
              <a:defRPr>
                <a:solidFill>
                  <a:schemeClr val="tx1"/>
                </a:solidFill>
                <a:latin typeface="Calibri" pitchFamily="34" charset="0"/>
              </a:defRPr>
            </a:lvl8pPr>
            <a:lvl9pPr marL="3960038" indent="-232943"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8CA110AD-119C-4B16-B61F-508CDC5A8D35}" type="slidenum">
              <a:rPr lang="en-US" smtClean="0"/>
              <a:pPr fontAlgn="base">
                <a:spcBef>
                  <a:spcPct val="0"/>
                </a:spcBef>
                <a:spcAft>
                  <a:spcPct val="0"/>
                </a:spcAft>
              </a:pPr>
              <a:t>12</a:t>
            </a:fld>
            <a:endParaRPr lang="en-US" dirty="0" smtClean="0"/>
          </a:p>
        </p:txBody>
      </p:sp>
      <p:sp>
        <p:nvSpPr>
          <p:cNvPr id="2" name="Date Placeholder 1"/>
          <p:cNvSpPr>
            <a:spLocks noGrp="1"/>
          </p:cNvSpPr>
          <p:nvPr>
            <p:ph type="dt" idx="10"/>
          </p:nvPr>
        </p:nvSpPr>
        <p:spPr/>
        <p:txBody>
          <a:bodyPr/>
          <a:lstStyle/>
          <a:p>
            <a:r>
              <a:rPr lang="en-US" smtClean="0"/>
              <a:t>8/29/2013</a:t>
            </a:r>
            <a:endParaRPr lang="en-US"/>
          </a:p>
        </p:txBody>
      </p:sp>
    </p:spTree>
    <p:extLst>
      <p:ext uri="{BB962C8B-B14F-4D97-AF65-F5344CB8AC3E}">
        <p14:creationId xmlns:p14="http://schemas.microsoft.com/office/powerpoint/2010/main" val="3926377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1774">
              <a:spcBef>
                <a:spcPct val="0"/>
              </a:spcBef>
              <a:defRPr/>
            </a:pPr>
            <a:r>
              <a:rPr lang="en-US" dirty="0"/>
              <a:t>Just as in AACR2, the Varying form of title field is needed for when the title has a misspelling, to add access for abbreviated words, when an ampersand is located in the 245, and for additional titles located on the physical title.  Verify that it is correct.  Add a 246 if one is not in the record if it is needed and not present.</a:t>
            </a:r>
          </a:p>
          <a:p>
            <a:pPr defTabSz="931774">
              <a:spcBef>
                <a:spcPct val="0"/>
              </a:spcBef>
              <a:defRPr/>
            </a:pPr>
            <a:endParaRPr lang="en-US" dirty="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7066" indent="-291179">
              <a:defRPr>
                <a:solidFill>
                  <a:schemeClr val="tx1"/>
                </a:solidFill>
                <a:latin typeface="Calibri" pitchFamily="34" charset="0"/>
              </a:defRPr>
            </a:lvl2pPr>
            <a:lvl3pPr marL="1164717" indent="-232943">
              <a:defRPr>
                <a:solidFill>
                  <a:schemeClr val="tx1"/>
                </a:solidFill>
                <a:latin typeface="Calibri" pitchFamily="34" charset="0"/>
              </a:defRPr>
            </a:lvl3pPr>
            <a:lvl4pPr marL="1630604" indent="-232943">
              <a:defRPr>
                <a:solidFill>
                  <a:schemeClr val="tx1"/>
                </a:solidFill>
                <a:latin typeface="Calibri" pitchFamily="34" charset="0"/>
              </a:defRPr>
            </a:lvl4pPr>
            <a:lvl5pPr marL="2096491" indent="-232943">
              <a:defRPr>
                <a:solidFill>
                  <a:schemeClr val="tx1"/>
                </a:solidFill>
                <a:latin typeface="Calibri" pitchFamily="34" charset="0"/>
              </a:defRPr>
            </a:lvl5pPr>
            <a:lvl6pPr marL="2562377" indent="-232943" fontAlgn="base">
              <a:spcBef>
                <a:spcPct val="0"/>
              </a:spcBef>
              <a:spcAft>
                <a:spcPct val="0"/>
              </a:spcAft>
              <a:defRPr>
                <a:solidFill>
                  <a:schemeClr val="tx1"/>
                </a:solidFill>
                <a:latin typeface="Calibri" pitchFamily="34" charset="0"/>
              </a:defRPr>
            </a:lvl6pPr>
            <a:lvl7pPr marL="3028264" indent="-232943" fontAlgn="base">
              <a:spcBef>
                <a:spcPct val="0"/>
              </a:spcBef>
              <a:spcAft>
                <a:spcPct val="0"/>
              </a:spcAft>
              <a:defRPr>
                <a:solidFill>
                  <a:schemeClr val="tx1"/>
                </a:solidFill>
                <a:latin typeface="Calibri" pitchFamily="34" charset="0"/>
              </a:defRPr>
            </a:lvl7pPr>
            <a:lvl8pPr marL="3494151" indent="-232943" fontAlgn="base">
              <a:spcBef>
                <a:spcPct val="0"/>
              </a:spcBef>
              <a:spcAft>
                <a:spcPct val="0"/>
              </a:spcAft>
              <a:defRPr>
                <a:solidFill>
                  <a:schemeClr val="tx1"/>
                </a:solidFill>
                <a:latin typeface="Calibri" pitchFamily="34" charset="0"/>
              </a:defRPr>
            </a:lvl8pPr>
            <a:lvl9pPr marL="3960038" indent="-232943"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8CA110AD-119C-4B16-B61F-508CDC5A8D35}" type="slidenum">
              <a:rPr lang="en-US" smtClean="0"/>
              <a:pPr fontAlgn="base">
                <a:spcBef>
                  <a:spcPct val="0"/>
                </a:spcBef>
                <a:spcAft>
                  <a:spcPct val="0"/>
                </a:spcAft>
              </a:pPr>
              <a:t>13</a:t>
            </a:fld>
            <a:endParaRPr lang="en-US" dirty="0" smtClean="0"/>
          </a:p>
        </p:txBody>
      </p:sp>
      <p:sp>
        <p:nvSpPr>
          <p:cNvPr id="2" name="Date Placeholder 1"/>
          <p:cNvSpPr>
            <a:spLocks noGrp="1"/>
          </p:cNvSpPr>
          <p:nvPr>
            <p:ph type="dt" idx="10"/>
          </p:nvPr>
        </p:nvSpPr>
        <p:spPr/>
        <p:txBody>
          <a:bodyPr/>
          <a:lstStyle/>
          <a:p>
            <a:r>
              <a:rPr lang="en-US" smtClean="0"/>
              <a:t>8/29/2013</a:t>
            </a:r>
            <a:endParaRPr lang="en-US"/>
          </a:p>
        </p:txBody>
      </p:sp>
    </p:spTree>
    <p:extLst>
      <p:ext uri="{BB962C8B-B14F-4D97-AF65-F5344CB8AC3E}">
        <p14:creationId xmlns:p14="http://schemas.microsoft.com/office/powerpoint/2010/main" val="20520228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31774">
              <a:spcBef>
                <a:spcPct val="0"/>
              </a:spcBef>
              <a:defRPr/>
            </a:pPr>
            <a:r>
              <a:rPr lang="en-US" dirty="0"/>
              <a:t>Just as in AACR2, this field is needed for when the title has a misspelling, to add access for abbreviated words, when an ampersand is located in the 245, and for additional titles located on the physical title.  Verify that it is correct.  Add a 246 if one is not in the record if it is needed and not present.</a:t>
            </a:r>
          </a:p>
          <a:p>
            <a:pPr defTabSz="931774">
              <a:spcBef>
                <a:spcPct val="0"/>
              </a:spcBef>
              <a:defRPr/>
            </a:pPr>
            <a:endParaRPr lang="en-US" dirty="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7066" indent="-291179">
              <a:defRPr>
                <a:solidFill>
                  <a:schemeClr val="tx1"/>
                </a:solidFill>
                <a:latin typeface="Calibri" pitchFamily="34" charset="0"/>
              </a:defRPr>
            </a:lvl2pPr>
            <a:lvl3pPr marL="1164717" indent="-232943">
              <a:defRPr>
                <a:solidFill>
                  <a:schemeClr val="tx1"/>
                </a:solidFill>
                <a:latin typeface="Calibri" pitchFamily="34" charset="0"/>
              </a:defRPr>
            </a:lvl3pPr>
            <a:lvl4pPr marL="1630604" indent="-232943">
              <a:defRPr>
                <a:solidFill>
                  <a:schemeClr val="tx1"/>
                </a:solidFill>
                <a:latin typeface="Calibri" pitchFamily="34" charset="0"/>
              </a:defRPr>
            </a:lvl4pPr>
            <a:lvl5pPr marL="2096491" indent="-232943">
              <a:defRPr>
                <a:solidFill>
                  <a:schemeClr val="tx1"/>
                </a:solidFill>
                <a:latin typeface="Calibri" pitchFamily="34" charset="0"/>
              </a:defRPr>
            </a:lvl5pPr>
            <a:lvl6pPr marL="2562377" indent="-232943" fontAlgn="base">
              <a:spcBef>
                <a:spcPct val="0"/>
              </a:spcBef>
              <a:spcAft>
                <a:spcPct val="0"/>
              </a:spcAft>
              <a:defRPr>
                <a:solidFill>
                  <a:schemeClr val="tx1"/>
                </a:solidFill>
                <a:latin typeface="Calibri" pitchFamily="34" charset="0"/>
              </a:defRPr>
            </a:lvl6pPr>
            <a:lvl7pPr marL="3028264" indent="-232943" fontAlgn="base">
              <a:spcBef>
                <a:spcPct val="0"/>
              </a:spcBef>
              <a:spcAft>
                <a:spcPct val="0"/>
              </a:spcAft>
              <a:defRPr>
                <a:solidFill>
                  <a:schemeClr val="tx1"/>
                </a:solidFill>
                <a:latin typeface="Calibri" pitchFamily="34" charset="0"/>
              </a:defRPr>
            </a:lvl7pPr>
            <a:lvl8pPr marL="3494151" indent="-232943" fontAlgn="base">
              <a:spcBef>
                <a:spcPct val="0"/>
              </a:spcBef>
              <a:spcAft>
                <a:spcPct val="0"/>
              </a:spcAft>
              <a:defRPr>
                <a:solidFill>
                  <a:schemeClr val="tx1"/>
                </a:solidFill>
                <a:latin typeface="Calibri" pitchFamily="34" charset="0"/>
              </a:defRPr>
            </a:lvl8pPr>
            <a:lvl9pPr marL="3960038" indent="-232943"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8CA110AD-119C-4B16-B61F-508CDC5A8D35}" type="slidenum">
              <a:rPr lang="en-US" smtClean="0"/>
              <a:pPr fontAlgn="base">
                <a:spcBef>
                  <a:spcPct val="0"/>
                </a:spcBef>
                <a:spcAft>
                  <a:spcPct val="0"/>
                </a:spcAft>
              </a:pPr>
              <a:t>14</a:t>
            </a:fld>
            <a:endParaRPr lang="en-US" dirty="0" smtClean="0"/>
          </a:p>
        </p:txBody>
      </p:sp>
      <p:sp>
        <p:nvSpPr>
          <p:cNvPr id="2" name="Date Placeholder 1"/>
          <p:cNvSpPr>
            <a:spLocks noGrp="1"/>
          </p:cNvSpPr>
          <p:nvPr>
            <p:ph type="dt" idx="10"/>
          </p:nvPr>
        </p:nvSpPr>
        <p:spPr/>
        <p:txBody>
          <a:bodyPr/>
          <a:lstStyle/>
          <a:p>
            <a:r>
              <a:rPr lang="en-US" smtClean="0"/>
              <a:t>8/29/2013</a:t>
            </a:r>
            <a:endParaRPr lang="en-US"/>
          </a:p>
        </p:txBody>
      </p:sp>
    </p:spTree>
    <p:extLst>
      <p:ext uri="{BB962C8B-B14F-4D97-AF65-F5344CB8AC3E}">
        <p14:creationId xmlns:p14="http://schemas.microsoft.com/office/powerpoint/2010/main" val="20520228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dirty="0"/>
              <a:t>Each of these fields are repeatable.  The subfield a is not repeatable within the fields.  Note that you won’t see the subfield b, which is the type code, in all of the RDA records you come across, and you wouldn’t need to worry about adding them if these subfield b type codes are not </a:t>
            </a:r>
            <a:r>
              <a:rPr lang="en-US"/>
              <a:t>present.</a:t>
            </a:r>
            <a:endParaRPr lang="en-US" dirty="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7066" indent="-291179">
              <a:defRPr>
                <a:solidFill>
                  <a:schemeClr val="tx1"/>
                </a:solidFill>
                <a:latin typeface="Calibri" pitchFamily="34" charset="0"/>
              </a:defRPr>
            </a:lvl2pPr>
            <a:lvl3pPr marL="1164717" indent="-232943">
              <a:defRPr>
                <a:solidFill>
                  <a:schemeClr val="tx1"/>
                </a:solidFill>
                <a:latin typeface="Calibri" pitchFamily="34" charset="0"/>
              </a:defRPr>
            </a:lvl3pPr>
            <a:lvl4pPr marL="1630604" indent="-232943">
              <a:defRPr>
                <a:solidFill>
                  <a:schemeClr val="tx1"/>
                </a:solidFill>
                <a:latin typeface="Calibri" pitchFamily="34" charset="0"/>
              </a:defRPr>
            </a:lvl4pPr>
            <a:lvl5pPr marL="2096491" indent="-232943">
              <a:defRPr>
                <a:solidFill>
                  <a:schemeClr val="tx1"/>
                </a:solidFill>
                <a:latin typeface="Calibri" pitchFamily="34" charset="0"/>
              </a:defRPr>
            </a:lvl5pPr>
            <a:lvl6pPr marL="2562377" indent="-232943" fontAlgn="base">
              <a:spcBef>
                <a:spcPct val="0"/>
              </a:spcBef>
              <a:spcAft>
                <a:spcPct val="0"/>
              </a:spcAft>
              <a:defRPr>
                <a:solidFill>
                  <a:schemeClr val="tx1"/>
                </a:solidFill>
                <a:latin typeface="Calibri" pitchFamily="34" charset="0"/>
              </a:defRPr>
            </a:lvl6pPr>
            <a:lvl7pPr marL="3028264" indent="-232943" fontAlgn="base">
              <a:spcBef>
                <a:spcPct val="0"/>
              </a:spcBef>
              <a:spcAft>
                <a:spcPct val="0"/>
              </a:spcAft>
              <a:defRPr>
                <a:solidFill>
                  <a:schemeClr val="tx1"/>
                </a:solidFill>
                <a:latin typeface="Calibri" pitchFamily="34" charset="0"/>
              </a:defRPr>
            </a:lvl7pPr>
            <a:lvl8pPr marL="3494151" indent="-232943" fontAlgn="base">
              <a:spcBef>
                <a:spcPct val="0"/>
              </a:spcBef>
              <a:spcAft>
                <a:spcPct val="0"/>
              </a:spcAft>
              <a:defRPr>
                <a:solidFill>
                  <a:schemeClr val="tx1"/>
                </a:solidFill>
                <a:latin typeface="Calibri" pitchFamily="34" charset="0"/>
              </a:defRPr>
            </a:lvl8pPr>
            <a:lvl9pPr marL="3960038" indent="-232943"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98DAAB3-EB59-4759-A449-3821DE138993}" type="slidenum">
              <a:rPr lang="en-US" smtClean="0"/>
              <a:pPr fontAlgn="base">
                <a:spcBef>
                  <a:spcPct val="0"/>
                </a:spcBef>
                <a:spcAft>
                  <a:spcPct val="0"/>
                </a:spcAft>
              </a:pPr>
              <a:t>15</a:t>
            </a:fld>
            <a:endParaRPr lang="en-US" dirty="0" smtClean="0"/>
          </a:p>
        </p:txBody>
      </p:sp>
      <p:sp>
        <p:nvSpPr>
          <p:cNvPr id="2" name="Date Placeholder 1"/>
          <p:cNvSpPr>
            <a:spLocks noGrp="1"/>
          </p:cNvSpPr>
          <p:nvPr>
            <p:ph type="dt" idx="10"/>
          </p:nvPr>
        </p:nvSpPr>
        <p:spPr/>
        <p:txBody>
          <a:bodyPr/>
          <a:lstStyle/>
          <a:p>
            <a:r>
              <a:rPr lang="en-US" smtClean="0"/>
              <a:t>8/29/2013</a:t>
            </a:r>
            <a:endParaRPr lang="en-US"/>
          </a:p>
        </p:txBody>
      </p:sp>
    </p:spTree>
    <p:extLst>
      <p:ext uri="{BB962C8B-B14F-4D97-AF65-F5344CB8AC3E}">
        <p14:creationId xmlns:p14="http://schemas.microsoft.com/office/powerpoint/2010/main" val="32505514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b="1" dirty="0"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7066" indent="-291179">
              <a:defRPr>
                <a:solidFill>
                  <a:schemeClr val="tx1"/>
                </a:solidFill>
                <a:latin typeface="Calibri" pitchFamily="34" charset="0"/>
              </a:defRPr>
            </a:lvl2pPr>
            <a:lvl3pPr marL="1164717" indent="-232943">
              <a:defRPr>
                <a:solidFill>
                  <a:schemeClr val="tx1"/>
                </a:solidFill>
                <a:latin typeface="Calibri" pitchFamily="34" charset="0"/>
              </a:defRPr>
            </a:lvl3pPr>
            <a:lvl4pPr marL="1630604" indent="-232943">
              <a:defRPr>
                <a:solidFill>
                  <a:schemeClr val="tx1"/>
                </a:solidFill>
                <a:latin typeface="Calibri" pitchFamily="34" charset="0"/>
              </a:defRPr>
            </a:lvl4pPr>
            <a:lvl5pPr marL="2096491" indent="-232943">
              <a:defRPr>
                <a:solidFill>
                  <a:schemeClr val="tx1"/>
                </a:solidFill>
                <a:latin typeface="Calibri" pitchFamily="34" charset="0"/>
              </a:defRPr>
            </a:lvl5pPr>
            <a:lvl6pPr marL="2562377" indent="-232943" fontAlgn="base">
              <a:spcBef>
                <a:spcPct val="0"/>
              </a:spcBef>
              <a:spcAft>
                <a:spcPct val="0"/>
              </a:spcAft>
              <a:defRPr>
                <a:solidFill>
                  <a:schemeClr val="tx1"/>
                </a:solidFill>
                <a:latin typeface="Calibri" pitchFamily="34" charset="0"/>
              </a:defRPr>
            </a:lvl6pPr>
            <a:lvl7pPr marL="3028264" indent="-232943" fontAlgn="base">
              <a:spcBef>
                <a:spcPct val="0"/>
              </a:spcBef>
              <a:spcAft>
                <a:spcPct val="0"/>
              </a:spcAft>
              <a:defRPr>
                <a:solidFill>
                  <a:schemeClr val="tx1"/>
                </a:solidFill>
                <a:latin typeface="Calibri" pitchFamily="34" charset="0"/>
              </a:defRPr>
            </a:lvl7pPr>
            <a:lvl8pPr marL="3494151" indent="-232943" fontAlgn="base">
              <a:spcBef>
                <a:spcPct val="0"/>
              </a:spcBef>
              <a:spcAft>
                <a:spcPct val="0"/>
              </a:spcAft>
              <a:defRPr>
                <a:solidFill>
                  <a:schemeClr val="tx1"/>
                </a:solidFill>
                <a:latin typeface="Calibri" pitchFamily="34" charset="0"/>
              </a:defRPr>
            </a:lvl8pPr>
            <a:lvl9pPr marL="3960038" indent="-232943"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98DAAB3-EB59-4759-A449-3821DE138993}" type="slidenum">
              <a:rPr lang="en-US" smtClean="0"/>
              <a:pPr fontAlgn="base">
                <a:spcBef>
                  <a:spcPct val="0"/>
                </a:spcBef>
                <a:spcAft>
                  <a:spcPct val="0"/>
                </a:spcAft>
              </a:pPr>
              <a:t>16</a:t>
            </a:fld>
            <a:endParaRPr lang="en-US" dirty="0" smtClean="0"/>
          </a:p>
        </p:txBody>
      </p:sp>
      <p:sp>
        <p:nvSpPr>
          <p:cNvPr id="2" name="Date Placeholder 1"/>
          <p:cNvSpPr>
            <a:spLocks noGrp="1"/>
          </p:cNvSpPr>
          <p:nvPr>
            <p:ph type="dt" idx="10"/>
          </p:nvPr>
        </p:nvSpPr>
        <p:spPr/>
        <p:txBody>
          <a:bodyPr/>
          <a:lstStyle/>
          <a:p>
            <a:r>
              <a:rPr lang="en-US" smtClean="0"/>
              <a:t>8/29/2013</a:t>
            </a:r>
            <a:endParaRPr lang="en-US"/>
          </a:p>
        </p:txBody>
      </p:sp>
    </p:spTree>
    <p:extLst>
      <p:ext uri="{BB962C8B-B14F-4D97-AF65-F5344CB8AC3E}">
        <p14:creationId xmlns:p14="http://schemas.microsoft.com/office/powerpoint/2010/main" val="32505514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b="1" dirty="0"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7066" indent="-291179">
              <a:defRPr>
                <a:solidFill>
                  <a:schemeClr val="tx1"/>
                </a:solidFill>
                <a:latin typeface="Calibri" pitchFamily="34" charset="0"/>
              </a:defRPr>
            </a:lvl2pPr>
            <a:lvl3pPr marL="1164717" indent="-232943">
              <a:defRPr>
                <a:solidFill>
                  <a:schemeClr val="tx1"/>
                </a:solidFill>
                <a:latin typeface="Calibri" pitchFamily="34" charset="0"/>
              </a:defRPr>
            </a:lvl3pPr>
            <a:lvl4pPr marL="1630604" indent="-232943">
              <a:defRPr>
                <a:solidFill>
                  <a:schemeClr val="tx1"/>
                </a:solidFill>
                <a:latin typeface="Calibri" pitchFamily="34" charset="0"/>
              </a:defRPr>
            </a:lvl4pPr>
            <a:lvl5pPr marL="2096491" indent="-232943">
              <a:defRPr>
                <a:solidFill>
                  <a:schemeClr val="tx1"/>
                </a:solidFill>
                <a:latin typeface="Calibri" pitchFamily="34" charset="0"/>
              </a:defRPr>
            </a:lvl5pPr>
            <a:lvl6pPr marL="2562377" indent="-232943" fontAlgn="base">
              <a:spcBef>
                <a:spcPct val="0"/>
              </a:spcBef>
              <a:spcAft>
                <a:spcPct val="0"/>
              </a:spcAft>
              <a:defRPr>
                <a:solidFill>
                  <a:schemeClr val="tx1"/>
                </a:solidFill>
                <a:latin typeface="Calibri" pitchFamily="34" charset="0"/>
              </a:defRPr>
            </a:lvl6pPr>
            <a:lvl7pPr marL="3028264" indent="-232943" fontAlgn="base">
              <a:spcBef>
                <a:spcPct val="0"/>
              </a:spcBef>
              <a:spcAft>
                <a:spcPct val="0"/>
              </a:spcAft>
              <a:defRPr>
                <a:solidFill>
                  <a:schemeClr val="tx1"/>
                </a:solidFill>
                <a:latin typeface="Calibri" pitchFamily="34" charset="0"/>
              </a:defRPr>
            </a:lvl7pPr>
            <a:lvl8pPr marL="3494151" indent="-232943" fontAlgn="base">
              <a:spcBef>
                <a:spcPct val="0"/>
              </a:spcBef>
              <a:spcAft>
                <a:spcPct val="0"/>
              </a:spcAft>
              <a:defRPr>
                <a:solidFill>
                  <a:schemeClr val="tx1"/>
                </a:solidFill>
                <a:latin typeface="Calibri" pitchFamily="34" charset="0"/>
              </a:defRPr>
            </a:lvl8pPr>
            <a:lvl9pPr marL="3960038" indent="-232943"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98DAAB3-EB59-4759-A449-3821DE138993}" type="slidenum">
              <a:rPr lang="en-US" smtClean="0"/>
              <a:pPr fontAlgn="base">
                <a:spcBef>
                  <a:spcPct val="0"/>
                </a:spcBef>
                <a:spcAft>
                  <a:spcPct val="0"/>
                </a:spcAft>
              </a:pPr>
              <a:t>17</a:t>
            </a:fld>
            <a:endParaRPr lang="en-US" dirty="0" smtClean="0"/>
          </a:p>
        </p:txBody>
      </p:sp>
      <p:sp>
        <p:nvSpPr>
          <p:cNvPr id="2" name="Date Placeholder 1"/>
          <p:cNvSpPr>
            <a:spLocks noGrp="1"/>
          </p:cNvSpPr>
          <p:nvPr>
            <p:ph type="dt" idx="10"/>
          </p:nvPr>
        </p:nvSpPr>
        <p:spPr/>
        <p:txBody>
          <a:bodyPr/>
          <a:lstStyle/>
          <a:p>
            <a:r>
              <a:rPr lang="en-US" smtClean="0"/>
              <a:t>8/29/2013</a:t>
            </a:r>
            <a:endParaRPr lang="en-US"/>
          </a:p>
        </p:txBody>
      </p:sp>
    </p:spTree>
    <p:extLst>
      <p:ext uri="{BB962C8B-B14F-4D97-AF65-F5344CB8AC3E}">
        <p14:creationId xmlns:p14="http://schemas.microsoft.com/office/powerpoint/2010/main" val="32505514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b="1" dirty="0"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7066" indent="-291179">
              <a:defRPr>
                <a:solidFill>
                  <a:schemeClr val="tx1"/>
                </a:solidFill>
                <a:latin typeface="Calibri" pitchFamily="34" charset="0"/>
              </a:defRPr>
            </a:lvl2pPr>
            <a:lvl3pPr marL="1164717" indent="-232943">
              <a:defRPr>
                <a:solidFill>
                  <a:schemeClr val="tx1"/>
                </a:solidFill>
                <a:latin typeface="Calibri" pitchFamily="34" charset="0"/>
              </a:defRPr>
            </a:lvl3pPr>
            <a:lvl4pPr marL="1630604" indent="-232943">
              <a:defRPr>
                <a:solidFill>
                  <a:schemeClr val="tx1"/>
                </a:solidFill>
                <a:latin typeface="Calibri" pitchFamily="34" charset="0"/>
              </a:defRPr>
            </a:lvl4pPr>
            <a:lvl5pPr marL="2096491" indent="-232943">
              <a:defRPr>
                <a:solidFill>
                  <a:schemeClr val="tx1"/>
                </a:solidFill>
                <a:latin typeface="Calibri" pitchFamily="34" charset="0"/>
              </a:defRPr>
            </a:lvl5pPr>
            <a:lvl6pPr marL="2562377" indent="-232943" fontAlgn="base">
              <a:spcBef>
                <a:spcPct val="0"/>
              </a:spcBef>
              <a:spcAft>
                <a:spcPct val="0"/>
              </a:spcAft>
              <a:defRPr>
                <a:solidFill>
                  <a:schemeClr val="tx1"/>
                </a:solidFill>
                <a:latin typeface="Calibri" pitchFamily="34" charset="0"/>
              </a:defRPr>
            </a:lvl6pPr>
            <a:lvl7pPr marL="3028264" indent="-232943" fontAlgn="base">
              <a:spcBef>
                <a:spcPct val="0"/>
              </a:spcBef>
              <a:spcAft>
                <a:spcPct val="0"/>
              </a:spcAft>
              <a:defRPr>
                <a:solidFill>
                  <a:schemeClr val="tx1"/>
                </a:solidFill>
                <a:latin typeface="Calibri" pitchFamily="34" charset="0"/>
              </a:defRPr>
            </a:lvl7pPr>
            <a:lvl8pPr marL="3494151" indent="-232943" fontAlgn="base">
              <a:spcBef>
                <a:spcPct val="0"/>
              </a:spcBef>
              <a:spcAft>
                <a:spcPct val="0"/>
              </a:spcAft>
              <a:defRPr>
                <a:solidFill>
                  <a:schemeClr val="tx1"/>
                </a:solidFill>
                <a:latin typeface="Calibri" pitchFamily="34" charset="0"/>
              </a:defRPr>
            </a:lvl8pPr>
            <a:lvl9pPr marL="3960038" indent="-232943"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98DAAB3-EB59-4759-A449-3821DE138993}" type="slidenum">
              <a:rPr lang="en-US" smtClean="0"/>
              <a:pPr fontAlgn="base">
                <a:spcBef>
                  <a:spcPct val="0"/>
                </a:spcBef>
                <a:spcAft>
                  <a:spcPct val="0"/>
                </a:spcAft>
              </a:pPr>
              <a:t>18</a:t>
            </a:fld>
            <a:endParaRPr lang="en-US" dirty="0" smtClean="0"/>
          </a:p>
        </p:txBody>
      </p:sp>
      <p:sp>
        <p:nvSpPr>
          <p:cNvPr id="2" name="Date Placeholder 1"/>
          <p:cNvSpPr>
            <a:spLocks noGrp="1"/>
          </p:cNvSpPr>
          <p:nvPr>
            <p:ph type="dt" idx="10"/>
          </p:nvPr>
        </p:nvSpPr>
        <p:spPr/>
        <p:txBody>
          <a:bodyPr/>
          <a:lstStyle/>
          <a:p>
            <a:r>
              <a:rPr lang="en-US" smtClean="0"/>
              <a:t>8/29/2013</a:t>
            </a:r>
            <a:endParaRPr lang="en-US"/>
          </a:p>
        </p:txBody>
      </p:sp>
    </p:spTree>
    <p:extLst>
      <p:ext uri="{BB962C8B-B14F-4D97-AF65-F5344CB8AC3E}">
        <p14:creationId xmlns:p14="http://schemas.microsoft.com/office/powerpoint/2010/main" val="32505514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b="0" dirty="0" smtClean="0"/>
              <a:t>In</a:t>
            </a:r>
            <a:r>
              <a:rPr lang="en-US" b="0" baseline="0" dirty="0" smtClean="0"/>
              <a:t> RDA, transcribe the edition statement as it appears. Do not abbreviate numbers or terms unless they are abbreviated in the resource itself.</a:t>
            </a:r>
            <a:endParaRPr lang="en-US" b="0" dirty="0"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7066" indent="-291179">
              <a:defRPr>
                <a:solidFill>
                  <a:schemeClr val="tx1"/>
                </a:solidFill>
                <a:latin typeface="Calibri" pitchFamily="34" charset="0"/>
              </a:defRPr>
            </a:lvl2pPr>
            <a:lvl3pPr marL="1164717" indent="-232943">
              <a:defRPr>
                <a:solidFill>
                  <a:schemeClr val="tx1"/>
                </a:solidFill>
                <a:latin typeface="Calibri" pitchFamily="34" charset="0"/>
              </a:defRPr>
            </a:lvl3pPr>
            <a:lvl4pPr marL="1630604" indent="-232943">
              <a:defRPr>
                <a:solidFill>
                  <a:schemeClr val="tx1"/>
                </a:solidFill>
                <a:latin typeface="Calibri" pitchFamily="34" charset="0"/>
              </a:defRPr>
            </a:lvl4pPr>
            <a:lvl5pPr marL="2096491" indent="-232943">
              <a:defRPr>
                <a:solidFill>
                  <a:schemeClr val="tx1"/>
                </a:solidFill>
                <a:latin typeface="Calibri" pitchFamily="34" charset="0"/>
              </a:defRPr>
            </a:lvl5pPr>
            <a:lvl6pPr marL="2562377" indent="-232943" fontAlgn="base">
              <a:spcBef>
                <a:spcPct val="0"/>
              </a:spcBef>
              <a:spcAft>
                <a:spcPct val="0"/>
              </a:spcAft>
              <a:defRPr>
                <a:solidFill>
                  <a:schemeClr val="tx1"/>
                </a:solidFill>
                <a:latin typeface="Calibri" pitchFamily="34" charset="0"/>
              </a:defRPr>
            </a:lvl6pPr>
            <a:lvl7pPr marL="3028264" indent="-232943" fontAlgn="base">
              <a:spcBef>
                <a:spcPct val="0"/>
              </a:spcBef>
              <a:spcAft>
                <a:spcPct val="0"/>
              </a:spcAft>
              <a:defRPr>
                <a:solidFill>
                  <a:schemeClr val="tx1"/>
                </a:solidFill>
                <a:latin typeface="Calibri" pitchFamily="34" charset="0"/>
              </a:defRPr>
            </a:lvl7pPr>
            <a:lvl8pPr marL="3494151" indent="-232943" fontAlgn="base">
              <a:spcBef>
                <a:spcPct val="0"/>
              </a:spcBef>
              <a:spcAft>
                <a:spcPct val="0"/>
              </a:spcAft>
              <a:defRPr>
                <a:solidFill>
                  <a:schemeClr val="tx1"/>
                </a:solidFill>
                <a:latin typeface="Calibri" pitchFamily="34" charset="0"/>
              </a:defRPr>
            </a:lvl8pPr>
            <a:lvl9pPr marL="3960038" indent="-232943"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98DAAB3-EB59-4759-A449-3821DE138993}" type="slidenum">
              <a:rPr lang="en-US" smtClean="0"/>
              <a:pPr fontAlgn="base">
                <a:spcBef>
                  <a:spcPct val="0"/>
                </a:spcBef>
                <a:spcAft>
                  <a:spcPct val="0"/>
                </a:spcAft>
              </a:pPr>
              <a:t>19</a:t>
            </a:fld>
            <a:endParaRPr lang="en-US" dirty="0" smtClean="0"/>
          </a:p>
        </p:txBody>
      </p:sp>
      <p:sp>
        <p:nvSpPr>
          <p:cNvPr id="2" name="Date Placeholder 1"/>
          <p:cNvSpPr>
            <a:spLocks noGrp="1"/>
          </p:cNvSpPr>
          <p:nvPr>
            <p:ph type="dt" idx="10"/>
          </p:nvPr>
        </p:nvSpPr>
        <p:spPr/>
        <p:txBody>
          <a:bodyPr/>
          <a:lstStyle/>
          <a:p>
            <a:r>
              <a:rPr lang="en-US" smtClean="0"/>
              <a:t>8/29/2013</a:t>
            </a:r>
            <a:endParaRPr lang="en-US"/>
          </a:p>
        </p:txBody>
      </p:sp>
    </p:spTree>
    <p:extLst>
      <p:ext uri="{BB962C8B-B14F-4D97-AF65-F5344CB8AC3E}">
        <p14:creationId xmlns:p14="http://schemas.microsoft.com/office/powerpoint/2010/main" val="2534502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73234F-6499-48C5-9D02-E8AD74BF682C}" type="slidenum">
              <a:rPr lang="en-US" smtClean="0"/>
              <a:pPr/>
              <a:t>2</a:t>
            </a:fld>
            <a:endParaRPr lang="en-US" dirty="0"/>
          </a:p>
        </p:txBody>
      </p:sp>
      <p:sp>
        <p:nvSpPr>
          <p:cNvPr id="5" name="Date Placeholder 4"/>
          <p:cNvSpPr>
            <a:spLocks noGrp="1"/>
          </p:cNvSpPr>
          <p:nvPr>
            <p:ph type="dt" idx="11"/>
          </p:nvPr>
        </p:nvSpPr>
        <p:spPr/>
        <p:txBody>
          <a:bodyPr/>
          <a:lstStyle/>
          <a:p>
            <a:r>
              <a:rPr lang="en-US" smtClean="0"/>
              <a:t>8/29/2013</a:t>
            </a:r>
            <a:endParaRPr lang="en-US"/>
          </a:p>
        </p:txBody>
      </p:sp>
    </p:spTree>
    <p:extLst>
      <p:ext uri="{BB962C8B-B14F-4D97-AF65-F5344CB8AC3E}">
        <p14:creationId xmlns:p14="http://schemas.microsoft.com/office/powerpoint/2010/main" val="6763663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dirty="0" smtClean="0"/>
              <a:t>Field 264 is not</a:t>
            </a:r>
            <a:r>
              <a:rPr lang="en-US" baseline="0" dirty="0" smtClean="0"/>
              <a:t> simply a replacement for field 260, but a means to more clearly distinguish publication, distribution, manufacture and copyright information about a title. Mostly commonly used second indicators are for publication (1) and copyright notice (4). However, you may also see 0 for production (unpublished, such as print theses), 2 for distribution and 3 for manufacture (printing). Field 264 can be repeated as many times as needed to cover all issuance circumstances. </a:t>
            </a:r>
          </a:p>
          <a:p>
            <a:pPr>
              <a:spcBef>
                <a:spcPct val="0"/>
              </a:spcBef>
            </a:pPr>
            <a:endParaRPr lang="en-US" baseline="0" dirty="0" smtClean="0"/>
          </a:p>
          <a:p>
            <a:pPr>
              <a:spcBef>
                <a:spcPct val="0"/>
              </a:spcBef>
            </a:pPr>
            <a:r>
              <a:rPr lang="en-US" baseline="0" dirty="0" smtClean="0"/>
              <a:t>As pointed out in other examples, transcribe it exactly as it appears. In the 264 shown here, Maryland was spelled out on the resource. However, if it had appeared as “Md.” or “MD” on the resource, it would be recorded that way in the 264.</a:t>
            </a:r>
          </a:p>
          <a:p>
            <a:pPr>
              <a:spcBef>
                <a:spcPct val="0"/>
              </a:spcBef>
            </a:pPr>
            <a:endParaRPr lang="en-US" baseline="0" dirty="0" smtClean="0"/>
          </a:p>
          <a:p>
            <a:pPr>
              <a:spcBef>
                <a:spcPct val="0"/>
              </a:spcBef>
            </a:pPr>
            <a:r>
              <a:rPr lang="en-US" baseline="0" dirty="0" smtClean="0"/>
              <a:t>In RDA, all levels of hierarchy displayed on an item are recorded, not just the highest level entity.</a:t>
            </a:r>
          </a:p>
          <a:p>
            <a:pPr>
              <a:spcBef>
                <a:spcPct val="0"/>
              </a:spcBef>
            </a:pPr>
            <a:endParaRPr lang="en-US" baseline="0" dirty="0" smtClean="0"/>
          </a:p>
          <a:p>
            <a:pPr>
              <a:spcBef>
                <a:spcPct val="0"/>
              </a:spcBef>
            </a:pPr>
            <a:r>
              <a:rPr lang="en-US" baseline="0" dirty="0" smtClean="0"/>
              <a:t>Copyright uses the copyright symbol in RDA. In visual materials, p in a circle would be used. Note that the copyright statement does not end in a period.</a:t>
            </a:r>
          </a:p>
          <a:p>
            <a:pPr>
              <a:spcBef>
                <a:spcPct val="0"/>
              </a:spcBef>
            </a:pPr>
            <a:endParaRPr lang="en-US" dirty="0"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7066" indent="-291179">
              <a:defRPr>
                <a:solidFill>
                  <a:schemeClr val="tx1"/>
                </a:solidFill>
                <a:latin typeface="Calibri" pitchFamily="34" charset="0"/>
              </a:defRPr>
            </a:lvl2pPr>
            <a:lvl3pPr marL="1164717" indent="-232943">
              <a:defRPr>
                <a:solidFill>
                  <a:schemeClr val="tx1"/>
                </a:solidFill>
                <a:latin typeface="Calibri" pitchFamily="34" charset="0"/>
              </a:defRPr>
            </a:lvl3pPr>
            <a:lvl4pPr marL="1630604" indent="-232943">
              <a:defRPr>
                <a:solidFill>
                  <a:schemeClr val="tx1"/>
                </a:solidFill>
                <a:latin typeface="Calibri" pitchFamily="34" charset="0"/>
              </a:defRPr>
            </a:lvl4pPr>
            <a:lvl5pPr marL="2096491" indent="-232943">
              <a:defRPr>
                <a:solidFill>
                  <a:schemeClr val="tx1"/>
                </a:solidFill>
                <a:latin typeface="Calibri" pitchFamily="34" charset="0"/>
              </a:defRPr>
            </a:lvl5pPr>
            <a:lvl6pPr marL="2562377" indent="-232943" fontAlgn="base">
              <a:spcBef>
                <a:spcPct val="0"/>
              </a:spcBef>
              <a:spcAft>
                <a:spcPct val="0"/>
              </a:spcAft>
              <a:defRPr>
                <a:solidFill>
                  <a:schemeClr val="tx1"/>
                </a:solidFill>
                <a:latin typeface="Calibri" pitchFamily="34" charset="0"/>
              </a:defRPr>
            </a:lvl6pPr>
            <a:lvl7pPr marL="3028264" indent="-232943" fontAlgn="base">
              <a:spcBef>
                <a:spcPct val="0"/>
              </a:spcBef>
              <a:spcAft>
                <a:spcPct val="0"/>
              </a:spcAft>
              <a:defRPr>
                <a:solidFill>
                  <a:schemeClr val="tx1"/>
                </a:solidFill>
                <a:latin typeface="Calibri" pitchFamily="34" charset="0"/>
              </a:defRPr>
            </a:lvl7pPr>
            <a:lvl8pPr marL="3494151" indent="-232943" fontAlgn="base">
              <a:spcBef>
                <a:spcPct val="0"/>
              </a:spcBef>
              <a:spcAft>
                <a:spcPct val="0"/>
              </a:spcAft>
              <a:defRPr>
                <a:solidFill>
                  <a:schemeClr val="tx1"/>
                </a:solidFill>
                <a:latin typeface="Calibri" pitchFamily="34" charset="0"/>
              </a:defRPr>
            </a:lvl8pPr>
            <a:lvl9pPr marL="3960038" indent="-232943"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9EFE241D-4DBF-4505-BFA4-38D84B7A591C}" type="slidenum">
              <a:rPr lang="en-US" smtClean="0"/>
              <a:pPr fontAlgn="base">
                <a:spcBef>
                  <a:spcPct val="0"/>
                </a:spcBef>
                <a:spcAft>
                  <a:spcPct val="0"/>
                </a:spcAft>
              </a:pPr>
              <a:t>20</a:t>
            </a:fld>
            <a:endParaRPr lang="en-US" dirty="0" smtClean="0"/>
          </a:p>
        </p:txBody>
      </p:sp>
      <p:sp>
        <p:nvSpPr>
          <p:cNvPr id="2" name="Date Placeholder 1"/>
          <p:cNvSpPr>
            <a:spLocks noGrp="1"/>
          </p:cNvSpPr>
          <p:nvPr>
            <p:ph type="dt" idx="10"/>
          </p:nvPr>
        </p:nvSpPr>
        <p:spPr/>
        <p:txBody>
          <a:bodyPr/>
          <a:lstStyle/>
          <a:p>
            <a:r>
              <a:rPr lang="en-US" smtClean="0"/>
              <a:t>8/29/2013</a:t>
            </a:r>
            <a:endParaRPr lang="en-US"/>
          </a:p>
        </p:txBody>
      </p:sp>
    </p:spTree>
    <p:extLst>
      <p:ext uri="{BB962C8B-B14F-4D97-AF65-F5344CB8AC3E}">
        <p14:creationId xmlns:p14="http://schemas.microsoft.com/office/powerpoint/2010/main" val="12483462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a:t>
            </a:r>
            <a:r>
              <a:rPr lang="en-US" baseline="0" dirty="0" smtClean="0"/>
              <a:t> indicators can be used to distinguish current (3), intervening (2) and earliest (blank) statements. These will most commonly be found in continuing resource records.</a:t>
            </a:r>
            <a:endParaRPr lang="en-US" dirty="0"/>
          </a:p>
        </p:txBody>
      </p:sp>
      <p:sp>
        <p:nvSpPr>
          <p:cNvPr id="4" name="Slide Number Placeholder 3"/>
          <p:cNvSpPr>
            <a:spLocks noGrp="1"/>
          </p:cNvSpPr>
          <p:nvPr>
            <p:ph type="sldNum" sz="quarter" idx="10"/>
          </p:nvPr>
        </p:nvSpPr>
        <p:spPr/>
        <p:txBody>
          <a:bodyPr/>
          <a:lstStyle/>
          <a:p>
            <a:fld id="{7573234F-6499-48C5-9D02-E8AD74BF682C}" type="slidenum">
              <a:rPr lang="en-US" smtClean="0"/>
              <a:pPr/>
              <a:t>21</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73234F-6499-48C5-9D02-E8AD74BF682C}" type="slidenum">
              <a:rPr lang="en-US" smtClean="0"/>
              <a:pPr/>
              <a:t>22</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extLst>
      <p:ext uri="{BB962C8B-B14F-4D97-AF65-F5344CB8AC3E}">
        <p14:creationId xmlns:p14="http://schemas.microsoft.com/office/powerpoint/2010/main" val="7356067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dirty="0" smtClean="0"/>
              <a:t>RDA B.4  Abbreviations are not used in RDA unless they appear that way on the resource.</a:t>
            </a:r>
            <a:r>
              <a:rPr lang="en-US" baseline="0" dirty="0" smtClean="0"/>
              <a:t> Exceptions to this rule are “in.” for inches and “cm” </a:t>
            </a:r>
            <a:r>
              <a:rPr lang="en-US" baseline="0" smtClean="0"/>
              <a:t>for centimeters. </a:t>
            </a:r>
            <a:endParaRPr lang="en-US" dirty="0"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7066" indent="-291179">
              <a:defRPr>
                <a:solidFill>
                  <a:schemeClr val="tx1"/>
                </a:solidFill>
                <a:latin typeface="Calibri" pitchFamily="34" charset="0"/>
              </a:defRPr>
            </a:lvl2pPr>
            <a:lvl3pPr marL="1164717" indent="-232943">
              <a:defRPr>
                <a:solidFill>
                  <a:schemeClr val="tx1"/>
                </a:solidFill>
                <a:latin typeface="Calibri" pitchFamily="34" charset="0"/>
              </a:defRPr>
            </a:lvl3pPr>
            <a:lvl4pPr marL="1630604" indent="-232943">
              <a:defRPr>
                <a:solidFill>
                  <a:schemeClr val="tx1"/>
                </a:solidFill>
                <a:latin typeface="Calibri" pitchFamily="34" charset="0"/>
              </a:defRPr>
            </a:lvl4pPr>
            <a:lvl5pPr marL="2096491" indent="-232943">
              <a:defRPr>
                <a:solidFill>
                  <a:schemeClr val="tx1"/>
                </a:solidFill>
                <a:latin typeface="Calibri" pitchFamily="34" charset="0"/>
              </a:defRPr>
            </a:lvl5pPr>
            <a:lvl6pPr marL="2562377" indent="-232943" fontAlgn="base">
              <a:spcBef>
                <a:spcPct val="0"/>
              </a:spcBef>
              <a:spcAft>
                <a:spcPct val="0"/>
              </a:spcAft>
              <a:defRPr>
                <a:solidFill>
                  <a:schemeClr val="tx1"/>
                </a:solidFill>
                <a:latin typeface="Calibri" pitchFamily="34" charset="0"/>
              </a:defRPr>
            </a:lvl6pPr>
            <a:lvl7pPr marL="3028264" indent="-232943" fontAlgn="base">
              <a:spcBef>
                <a:spcPct val="0"/>
              </a:spcBef>
              <a:spcAft>
                <a:spcPct val="0"/>
              </a:spcAft>
              <a:defRPr>
                <a:solidFill>
                  <a:schemeClr val="tx1"/>
                </a:solidFill>
                <a:latin typeface="Calibri" pitchFamily="34" charset="0"/>
              </a:defRPr>
            </a:lvl7pPr>
            <a:lvl8pPr marL="3494151" indent="-232943" fontAlgn="base">
              <a:spcBef>
                <a:spcPct val="0"/>
              </a:spcBef>
              <a:spcAft>
                <a:spcPct val="0"/>
              </a:spcAft>
              <a:defRPr>
                <a:solidFill>
                  <a:schemeClr val="tx1"/>
                </a:solidFill>
                <a:latin typeface="Calibri" pitchFamily="34" charset="0"/>
              </a:defRPr>
            </a:lvl8pPr>
            <a:lvl9pPr marL="3960038" indent="-232943"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ED75CC3-C394-44A0-B39F-B381F4F56D25}" type="slidenum">
              <a:rPr lang="en-US" smtClean="0"/>
              <a:pPr fontAlgn="base">
                <a:spcBef>
                  <a:spcPct val="0"/>
                </a:spcBef>
                <a:spcAft>
                  <a:spcPct val="0"/>
                </a:spcAft>
              </a:pPr>
              <a:t>23</a:t>
            </a:fld>
            <a:endParaRPr lang="en-US" dirty="0" smtClean="0"/>
          </a:p>
        </p:txBody>
      </p:sp>
      <p:sp>
        <p:nvSpPr>
          <p:cNvPr id="2" name="Date Placeholder 1"/>
          <p:cNvSpPr>
            <a:spLocks noGrp="1"/>
          </p:cNvSpPr>
          <p:nvPr>
            <p:ph type="dt" idx="10"/>
          </p:nvPr>
        </p:nvSpPr>
        <p:spPr/>
        <p:txBody>
          <a:bodyPr/>
          <a:lstStyle/>
          <a:p>
            <a:r>
              <a:rPr lang="en-US" smtClean="0"/>
              <a:t>8/29/2013</a:t>
            </a:r>
            <a:endParaRPr lang="en-US"/>
          </a:p>
        </p:txBody>
      </p:sp>
    </p:spTree>
    <p:extLst>
      <p:ext uri="{BB962C8B-B14F-4D97-AF65-F5344CB8AC3E}">
        <p14:creationId xmlns:p14="http://schemas.microsoft.com/office/powerpoint/2010/main" val="38157080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7066" indent="-291179">
              <a:defRPr>
                <a:solidFill>
                  <a:schemeClr val="tx1"/>
                </a:solidFill>
                <a:latin typeface="Calibri" pitchFamily="34" charset="0"/>
              </a:defRPr>
            </a:lvl2pPr>
            <a:lvl3pPr marL="1164717" indent="-232943">
              <a:defRPr>
                <a:solidFill>
                  <a:schemeClr val="tx1"/>
                </a:solidFill>
                <a:latin typeface="Calibri" pitchFamily="34" charset="0"/>
              </a:defRPr>
            </a:lvl3pPr>
            <a:lvl4pPr marL="1630604" indent="-232943">
              <a:defRPr>
                <a:solidFill>
                  <a:schemeClr val="tx1"/>
                </a:solidFill>
                <a:latin typeface="Calibri" pitchFamily="34" charset="0"/>
              </a:defRPr>
            </a:lvl4pPr>
            <a:lvl5pPr marL="2096491" indent="-232943">
              <a:defRPr>
                <a:solidFill>
                  <a:schemeClr val="tx1"/>
                </a:solidFill>
                <a:latin typeface="Calibri" pitchFamily="34" charset="0"/>
              </a:defRPr>
            </a:lvl5pPr>
            <a:lvl6pPr marL="2562377" indent="-232943" fontAlgn="base">
              <a:spcBef>
                <a:spcPct val="0"/>
              </a:spcBef>
              <a:spcAft>
                <a:spcPct val="0"/>
              </a:spcAft>
              <a:defRPr>
                <a:solidFill>
                  <a:schemeClr val="tx1"/>
                </a:solidFill>
                <a:latin typeface="Calibri" pitchFamily="34" charset="0"/>
              </a:defRPr>
            </a:lvl6pPr>
            <a:lvl7pPr marL="3028264" indent="-232943" fontAlgn="base">
              <a:spcBef>
                <a:spcPct val="0"/>
              </a:spcBef>
              <a:spcAft>
                <a:spcPct val="0"/>
              </a:spcAft>
              <a:defRPr>
                <a:solidFill>
                  <a:schemeClr val="tx1"/>
                </a:solidFill>
                <a:latin typeface="Calibri" pitchFamily="34" charset="0"/>
              </a:defRPr>
            </a:lvl7pPr>
            <a:lvl8pPr marL="3494151" indent="-232943" fontAlgn="base">
              <a:spcBef>
                <a:spcPct val="0"/>
              </a:spcBef>
              <a:spcAft>
                <a:spcPct val="0"/>
              </a:spcAft>
              <a:defRPr>
                <a:solidFill>
                  <a:schemeClr val="tx1"/>
                </a:solidFill>
                <a:latin typeface="Calibri" pitchFamily="34" charset="0"/>
              </a:defRPr>
            </a:lvl8pPr>
            <a:lvl9pPr marL="3960038" indent="-232943"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ED75CC3-C394-44A0-B39F-B381F4F56D25}" type="slidenum">
              <a:rPr lang="en-US" smtClean="0"/>
              <a:pPr fontAlgn="base">
                <a:spcBef>
                  <a:spcPct val="0"/>
                </a:spcBef>
                <a:spcAft>
                  <a:spcPct val="0"/>
                </a:spcAft>
              </a:pPr>
              <a:t>24</a:t>
            </a:fld>
            <a:endParaRPr lang="en-US" dirty="0" smtClean="0"/>
          </a:p>
        </p:txBody>
      </p:sp>
      <p:sp>
        <p:nvSpPr>
          <p:cNvPr id="2" name="Date Placeholder 1"/>
          <p:cNvSpPr>
            <a:spLocks noGrp="1"/>
          </p:cNvSpPr>
          <p:nvPr>
            <p:ph type="dt" idx="10"/>
          </p:nvPr>
        </p:nvSpPr>
        <p:spPr/>
        <p:txBody>
          <a:bodyPr/>
          <a:lstStyle/>
          <a:p>
            <a:r>
              <a:rPr lang="en-US" smtClean="0"/>
              <a:t>8/29/2013</a:t>
            </a:r>
            <a:endParaRPr lang="en-US"/>
          </a:p>
        </p:txBody>
      </p:sp>
    </p:spTree>
    <p:extLst>
      <p:ext uri="{BB962C8B-B14F-4D97-AF65-F5344CB8AC3E}">
        <p14:creationId xmlns:p14="http://schemas.microsoft.com/office/powerpoint/2010/main" val="38157080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73234F-6499-48C5-9D02-E8AD74BF682C}" type="slidenum">
              <a:rPr lang="en-US" smtClean="0"/>
              <a:pPr/>
              <a:t>25</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extLst>
      <p:ext uri="{BB962C8B-B14F-4D97-AF65-F5344CB8AC3E}">
        <p14:creationId xmlns:p14="http://schemas.microsoft.com/office/powerpoint/2010/main" val="27386642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73234F-6499-48C5-9D02-E8AD74BF682C}" type="slidenum">
              <a:rPr lang="en-US" smtClean="0"/>
              <a:pPr/>
              <a:t>26</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extLst>
      <p:ext uri="{BB962C8B-B14F-4D97-AF65-F5344CB8AC3E}">
        <p14:creationId xmlns:p14="http://schemas.microsoft.com/office/powerpoint/2010/main" val="15281365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73234F-6499-48C5-9D02-E8AD74BF682C}" type="slidenum">
              <a:rPr lang="en-US" smtClean="0"/>
              <a:pPr/>
              <a:t>27</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extLst>
      <p:ext uri="{BB962C8B-B14F-4D97-AF65-F5344CB8AC3E}">
        <p14:creationId xmlns:p14="http://schemas.microsoft.com/office/powerpoint/2010/main" val="2320457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73234F-6499-48C5-9D02-E8AD74BF682C}" type="slidenum">
              <a:rPr lang="en-US" smtClean="0"/>
              <a:pPr/>
              <a:t>28</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extLst>
      <p:ext uri="{BB962C8B-B14F-4D97-AF65-F5344CB8AC3E}">
        <p14:creationId xmlns:p14="http://schemas.microsoft.com/office/powerpoint/2010/main" val="10364307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73234F-6499-48C5-9D02-E8AD74BF682C}" type="slidenum">
              <a:rPr lang="en-US" smtClean="0"/>
              <a:pPr/>
              <a:t>29</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extLst>
      <p:ext uri="{BB962C8B-B14F-4D97-AF65-F5344CB8AC3E}">
        <p14:creationId xmlns:p14="http://schemas.microsoft.com/office/powerpoint/2010/main" val="513000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Patricia</a:t>
            </a:r>
          </a:p>
          <a:p>
            <a:endParaRPr lang="en-US" dirty="0" smtClean="0"/>
          </a:p>
          <a:p>
            <a:pPr>
              <a:buFont typeface="Arial" pitchFamily="34" charset="0"/>
              <a:buChar char="•"/>
            </a:pPr>
            <a:r>
              <a:rPr lang="en-US" dirty="0" smtClean="0"/>
              <a:t>Thanks to Ann Carol,</a:t>
            </a:r>
            <a:r>
              <a:rPr lang="en-US" baseline="0" dirty="0" smtClean="0"/>
              <a:t> working over the past year or so, several MARC updates.  Won’t get errors.  Still have to make decisions on what fields need to display where or be indexed in the title or keyword index, etc., including mapping for Summon.</a:t>
            </a:r>
          </a:p>
          <a:p>
            <a:pPr>
              <a:buFont typeface="Arial" pitchFamily="34" charset="0"/>
              <a:buChar char="•"/>
            </a:pPr>
            <a:r>
              <a:rPr lang="en-US" baseline="0" dirty="0" smtClean="0"/>
              <a:t>The 6000 figure was from early July so it’s probably more.  Already your friends; you’ve seen them, whether or not you noticed.</a:t>
            </a:r>
          </a:p>
          <a:p>
            <a:pPr>
              <a:buFont typeface="Arial" pitchFamily="34" charset="0"/>
              <a:buChar char="•"/>
            </a:pPr>
            <a:r>
              <a:rPr lang="en-US" baseline="0" dirty="0" smtClean="0"/>
              <a:t>LC day one was March 31, 2013.  Day after which no more AACR2 originals may be created by LC.  Other libraries had/have their own day ones, some before LC.  Remember all the webinars and introductions we did in 2010, 2011 when RDA was just something that would happen someday?</a:t>
            </a:r>
            <a:endParaRPr lang="en-US" dirty="0"/>
          </a:p>
        </p:txBody>
      </p:sp>
      <p:sp>
        <p:nvSpPr>
          <p:cNvPr id="4" name="Slide Number Placeholder 3"/>
          <p:cNvSpPr>
            <a:spLocks noGrp="1"/>
          </p:cNvSpPr>
          <p:nvPr>
            <p:ph type="sldNum" sz="quarter" idx="10"/>
          </p:nvPr>
        </p:nvSpPr>
        <p:spPr/>
        <p:txBody>
          <a:bodyPr/>
          <a:lstStyle/>
          <a:p>
            <a:fld id="{7573234F-6499-48C5-9D02-E8AD74BF682C}" type="slidenum">
              <a:rPr lang="en-US" smtClean="0"/>
              <a:pPr/>
              <a:t>3</a:t>
            </a:fld>
            <a:endParaRPr lang="en-US" dirty="0"/>
          </a:p>
        </p:txBody>
      </p:sp>
      <p:sp>
        <p:nvSpPr>
          <p:cNvPr id="5" name="Date Placeholder 4"/>
          <p:cNvSpPr>
            <a:spLocks noGrp="1"/>
          </p:cNvSpPr>
          <p:nvPr>
            <p:ph type="dt" idx="11"/>
          </p:nvPr>
        </p:nvSpPr>
        <p:spPr/>
        <p:txBody>
          <a:bodyPr/>
          <a:lstStyle/>
          <a:p>
            <a:r>
              <a:rPr lang="en-US" smtClean="0"/>
              <a:t>8/29/2013</a:t>
            </a:r>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73234F-6499-48C5-9D02-E8AD74BF682C}" type="slidenum">
              <a:rPr lang="en-US" smtClean="0"/>
              <a:pPr/>
              <a:t>30</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extLst>
      <p:ext uri="{BB962C8B-B14F-4D97-AF65-F5344CB8AC3E}">
        <p14:creationId xmlns:p14="http://schemas.microsoft.com/office/powerpoint/2010/main" val="184111390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73234F-6499-48C5-9D02-E8AD74BF682C}" type="slidenum">
              <a:rPr lang="en-US" smtClean="0"/>
              <a:pPr/>
              <a:t>31</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extLst>
      <p:ext uri="{BB962C8B-B14F-4D97-AF65-F5344CB8AC3E}">
        <p14:creationId xmlns:p14="http://schemas.microsoft.com/office/powerpoint/2010/main" val="819744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73234F-6499-48C5-9D02-E8AD74BF682C}" type="slidenum">
              <a:rPr lang="en-US" smtClean="0"/>
              <a:pPr/>
              <a:t>32</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extLst>
      <p:ext uri="{BB962C8B-B14F-4D97-AF65-F5344CB8AC3E}">
        <p14:creationId xmlns:p14="http://schemas.microsoft.com/office/powerpoint/2010/main" val="21138133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73234F-6499-48C5-9D02-E8AD74BF682C}" type="slidenum">
              <a:rPr lang="en-US" smtClean="0"/>
              <a:pPr/>
              <a:t>33</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extLst>
      <p:ext uri="{BB962C8B-B14F-4D97-AF65-F5344CB8AC3E}">
        <p14:creationId xmlns:p14="http://schemas.microsoft.com/office/powerpoint/2010/main" val="12190904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73234F-6499-48C5-9D02-E8AD74BF682C}" type="slidenum">
              <a:rPr lang="en-US" smtClean="0"/>
              <a:pPr/>
              <a:t>34</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extLst>
      <p:ext uri="{BB962C8B-B14F-4D97-AF65-F5344CB8AC3E}">
        <p14:creationId xmlns:p14="http://schemas.microsoft.com/office/powerpoint/2010/main" val="7746573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73234F-6499-48C5-9D02-E8AD74BF682C}" type="slidenum">
              <a:rPr lang="en-US" smtClean="0"/>
              <a:pPr/>
              <a:t>35</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extLst>
      <p:ext uri="{BB962C8B-B14F-4D97-AF65-F5344CB8AC3E}">
        <p14:creationId xmlns:p14="http://schemas.microsoft.com/office/powerpoint/2010/main" val="232562010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73234F-6499-48C5-9D02-E8AD74BF682C}" type="slidenum">
              <a:rPr lang="en-US" smtClean="0"/>
              <a:pPr/>
              <a:t>36</a:t>
            </a:fld>
            <a:endParaRPr lang="en-US" dirty="0"/>
          </a:p>
        </p:txBody>
      </p:sp>
      <p:sp>
        <p:nvSpPr>
          <p:cNvPr id="5" name="Date Placeholder 4"/>
          <p:cNvSpPr>
            <a:spLocks noGrp="1"/>
          </p:cNvSpPr>
          <p:nvPr>
            <p:ph type="dt" idx="11"/>
          </p:nvPr>
        </p:nvSpPr>
        <p:spPr/>
        <p:txBody>
          <a:bodyPr/>
          <a:lstStyle/>
          <a:p>
            <a:r>
              <a:rPr lang="en-US" smtClean="0"/>
              <a:t>8/29/2013</a:t>
            </a:r>
            <a:endParaRPr lang="en-US"/>
          </a:p>
        </p:txBody>
      </p:sp>
    </p:spTree>
    <p:extLst>
      <p:ext uri="{BB962C8B-B14F-4D97-AF65-F5344CB8AC3E}">
        <p14:creationId xmlns:p14="http://schemas.microsoft.com/office/powerpoint/2010/main" val="326810774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itchFamily="34" charset="0"/>
              <a:buChar char="•"/>
            </a:pPr>
            <a:r>
              <a:rPr lang="en-US" dirty="0" smtClean="0"/>
              <a:t>Everything is tending more toward </a:t>
            </a:r>
            <a:r>
              <a:rPr lang="en-US" dirty="0" err="1" smtClean="0"/>
              <a:t>RDAness</a:t>
            </a:r>
            <a:r>
              <a:rPr lang="en-US" dirty="0" smtClean="0"/>
              <a:t>.</a:t>
            </a:r>
          </a:p>
          <a:p>
            <a:pPr marL="174708" indent="-174708">
              <a:buFont typeface="Arial" pitchFamily="34" charset="0"/>
              <a:buChar char="•"/>
            </a:pPr>
            <a:r>
              <a:rPr lang="en-US" dirty="0" smtClean="0"/>
              <a:t>Many</a:t>
            </a:r>
            <a:r>
              <a:rPr lang="en-US" baseline="0" dirty="0" smtClean="0"/>
              <a:t> fields are more useful when every record has them.</a:t>
            </a:r>
          </a:p>
          <a:p>
            <a:pPr marL="174708" indent="-174708">
              <a:buFont typeface="Arial" pitchFamily="34" charset="0"/>
              <a:buChar char="•"/>
            </a:pPr>
            <a:r>
              <a:rPr lang="en-US" baseline="0" dirty="0" smtClean="0"/>
              <a:t>We’ve run into issues where we’ve put in originals then tried to replace them from our local save files and we can’t because the record has been changed.</a:t>
            </a:r>
          </a:p>
          <a:p>
            <a:pPr marL="174708" indent="-174708">
              <a:buFont typeface="Arial" pitchFamily="34" charset="0"/>
              <a:buChar char="•"/>
            </a:pPr>
            <a:r>
              <a:rPr lang="en-US" baseline="0" dirty="0" smtClean="0"/>
              <a:t>These hybrids are NOT RDA records.  They’re AACR2 records with some stuff added.  Only way to tell an RDA record is by the 040 $e and the </a:t>
            </a:r>
            <a:r>
              <a:rPr lang="en-US" baseline="0" dirty="0" err="1" smtClean="0"/>
              <a:t>Desc</a:t>
            </a:r>
            <a:r>
              <a:rPr lang="en-US" baseline="0" dirty="0" smtClean="0"/>
              <a:t>=</a:t>
            </a:r>
            <a:r>
              <a:rPr lang="en-US" baseline="0" dirty="0" err="1" smtClean="0"/>
              <a:t>i</a:t>
            </a:r>
            <a:r>
              <a:rPr lang="en-US" baseline="0" dirty="0" smtClean="0"/>
              <a:t>.  </a:t>
            </a:r>
          </a:p>
          <a:p>
            <a:pPr marL="174708" indent="-174708">
              <a:buFont typeface="Arial" pitchFamily="34" charset="0"/>
              <a:buChar char="•"/>
            </a:pPr>
            <a:r>
              <a:rPr lang="en-US" baseline="0" dirty="0" smtClean="0"/>
              <a:t>That said, instructions we’ve just given you still apply.  So if you see a 336 field that says “</a:t>
            </a:r>
            <a:r>
              <a:rPr lang="en-US" baseline="0" dirty="0" err="1" smtClean="0"/>
              <a:t>tezt</a:t>
            </a:r>
            <a:r>
              <a:rPr lang="en-US" baseline="0" dirty="0" smtClean="0"/>
              <a:t>” instead of “text” fix it!</a:t>
            </a:r>
          </a:p>
          <a:p>
            <a:pPr marL="174708" indent="-174708">
              <a:buFont typeface="Arial" pitchFamily="34" charset="0"/>
              <a:buChar char="•"/>
            </a:pPr>
            <a:r>
              <a:rPr lang="en-US" baseline="0" dirty="0" smtClean="0"/>
              <a:t>Don’t make any of these enhancements yourself to our AACR2 records, however, unless instructed.</a:t>
            </a:r>
            <a:endParaRPr lang="en-US" dirty="0"/>
          </a:p>
        </p:txBody>
      </p:sp>
      <p:sp>
        <p:nvSpPr>
          <p:cNvPr id="4" name="Slide Number Placeholder 3"/>
          <p:cNvSpPr>
            <a:spLocks noGrp="1"/>
          </p:cNvSpPr>
          <p:nvPr>
            <p:ph type="sldNum" sz="quarter" idx="10"/>
          </p:nvPr>
        </p:nvSpPr>
        <p:spPr/>
        <p:txBody>
          <a:bodyPr/>
          <a:lstStyle/>
          <a:p>
            <a:fld id="{7573234F-6499-48C5-9D02-E8AD74BF682C}" type="slidenum">
              <a:rPr lang="en-US" smtClean="0">
                <a:solidFill>
                  <a:prstClr val="black"/>
                </a:solidFill>
              </a:rPr>
              <a:pPr/>
              <a:t>37</a:t>
            </a:fld>
            <a:endParaRPr lang="en-US">
              <a:solidFill>
                <a:prstClr val="black"/>
              </a:solidFill>
            </a:endParaRPr>
          </a:p>
        </p:txBody>
      </p:sp>
      <p:sp>
        <p:nvSpPr>
          <p:cNvPr id="5" name="Date Placeholder 4"/>
          <p:cNvSpPr>
            <a:spLocks noGrp="1"/>
          </p:cNvSpPr>
          <p:nvPr>
            <p:ph type="dt" idx="11"/>
          </p:nvPr>
        </p:nvSpPr>
        <p:spPr/>
        <p:txBody>
          <a:bodyPr/>
          <a:lstStyle/>
          <a:p>
            <a:r>
              <a:rPr lang="en-US" smtClean="0"/>
              <a:t>8/29/2013</a:t>
            </a:r>
            <a:endParaRPr lang="en-US"/>
          </a:p>
        </p:txBody>
      </p:sp>
    </p:spTree>
    <p:extLst>
      <p:ext uri="{BB962C8B-B14F-4D97-AF65-F5344CB8AC3E}">
        <p14:creationId xmlns:p14="http://schemas.microsoft.com/office/powerpoint/2010/main" val="180575522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73234F-6499-48C5-9D02-E8AD74BF682C}" type="slidenum">
              <a:rPr lang="en-US" smtClean="0"/>
              <a:pPr/>
              <a:t>38</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extLst>
      <p:ext uri="{BB962C8B-B14F-4D97-AF65-F5344CB8AC3E}">
        <p14:creationId xmlns:p14="http://schemas.microsoft.com/office/powerpoint/2010/main" val="326810774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73234F-6499-48C5-9D02-E8AD74BF682C}" type="slidenum">
              <a:rPr lang="en-US" smtClean="0"/>
              <a:pPr/>
              <a:t>39</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extLst>
      <p:ext uri="{BB962C8B-B14F-4D97-AF65-F5344CB8AC3E}">
        <p14:creationId xmlns:p14="http://schemas.microsoft.com/office/powerpoint/2010/main" val="2709149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Patricia</a:t>
            </a:r>
          </a:p>
          <a:p>
            <a:endParaRPr lang="en-US" dirty="0" smtClean="0"/>
          </a:p>
          <a:p>
            <a:pPr>
              <a:buFont typeface="Arial" pitchFamily="34" charset="0"/>
              <a:buChar char="•"/>
            </a:pPr>
            <a:r>
              <a:rPr lang="en-US" dirty="0" smtClean="0"/>
              <a:t>OCLC</a:t>
            </a:r>
            <a:r>
              <a:rPr lang="en-US" baseline="0" dirty="0" smtClean="0"/>
              <a:t> is not forcing anyone to switch to RDA (nor did they force anyone to switch to AACR2).  Both standards will co-exist.</a:t>
            </a:r>
          </a:p>
          <a:p>
            <a:pPr>
              <a:buFont typeface="Arial" pitchFamily="34" charset="0"/>
              <a:buChar char="•"/>
            </a:pPr>
            <a:r>
              <a:rPr lang="en-US" baseline="0" dirty="0" smtClean="0"/>
              <a:t>Just like always, if you don’t like the way something was cataloged, you can edit the record, you can’t create a new one.</a:t>
            </a:r>
          </a:p>
          <a:p>
            <a:pPr>
              <a:buFont typeface="Arial" pitchFamily="34" charset="0"/>
              <a:buChar char="•"/>
            </a:pPr>
            <a:r>
              <a:rPr lang="en-US" baseline="0" dirty="0" smtClean="0"/>
              <a:t>Whatever form the LCNAF has, RDA or AACR2.  Authority records are being changed over to RDA, slowly.  But use whatever access point is current.</a:t>
            </a:r>
          </a:p>
          <a:p>
            <a:pPr>
              <a:buFont typeface="Arial" pitchFamily="34" charset="0"/>
              <a:buChar char="•"/>
            </a:pPr>
            <a:r>
              <a:rPr lang="en-US" baseline="0" dirty="0" smtClean="0"/>
              <a:t>Do not change master records back to AACR2.</a:t>
            </a:r>
          </a:p>
          <a:p>
            <a:pPr>
              <a:buFont typeface="Arial" pitchFamily="34" charset="0"/>
              <a:buChar char="•"/>
            </a:pPr>
            <a:r>
              <a:rPr lang="en-US" baseline="0" dirty="0" smtClean="0"/>
              <a:t>May upgrade to RDA but libraries are not required to.</a:t>
            </a:r>
            <a:endParaRPr lang="en-US" dirty="0"/>
          </a:p>
        </p:txBody>
      </p:sp>
      <p:sp>
        <p:nvSpPr>
          <p:cNvPr id="4" name="Slide Number Placeholder 3"/>
          <p:cNvSpPr>
            <a:spLocks noGrp="1"/>
          </p:cNvSpPr>
          <p:nvPr>
            <p:ph type="sldNum" sz="quarter" idx="10"/>
          </p:nvPr>
        </p:nvSpPr>
        <p:spPr/>
        <p:txBody>
          <a:bodyPr/>
          <a:lstStyle/>
          <a:p>
            <a:fld id="{7573234F-6499-48C5-9D02-E8AD74BF682C}" type="slidenum">
              <a:rPr lang="en-US" smtClean="0"/>
              <a:pPr/>
              <a:t>4</a:t>
            </a:fld>
            <a:endParaRPr lang="en-US" dirty="0"/>
          </a:p>
        </p:txBody>
      </p:sp>
      <p:sp>
        <p:nvSpPr>
          <p:cNvPr id="5" name="Date Placeholder 4"/>
          <p:cNvSpPr>
            <a:spLocks noGrp="1"/>
          </p:cNvSpPr>
          <p:nvPr>
            <p:ph type="dt" idx="11"/>
          </p:nvPr>
        </p:nvSpPr>
        <p:spPr/>
        <p:txBody>
          <a:bodyPr/>
          <a:lstStyle/>
          <a:p>
            <a:r>
              <a:rPr lang="en-US" smtClean="0"/>
              <a:t>8/29/2013</a:t>
            </a:r>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73234F-6499-48C5-9D02-E8AD74BF682C}" type="slidenum">
              <a:rPr lang="en-US" smtClean="0"/>
              <a:pPr/>
              <a:t>40</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extLst>
      <p:ext uri="{BB962C8B-B14F-4D97-AF65-F5344CB8AC3E}">
        <p14:creationId xmlns:p14="http://schemas.microsoft.com/office/powerpoint/2010/main" val="420707242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73234F-6499-48C5-9D02-E8AD74BF682C}" type="slidenum">
              <a:rPr lang="en-US" smtClean="0"/>
              <a:pPr/>
              <a:t>41</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extLst>
      <p:ext uri="{BB962C8B-B14F-4D97-AF65-F5344CB8AC3E}">
        <p14:creationId xmlns:p14="http://schemas.microsoft.com/office/powerpoint/2010/main" val="357033769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73234F-6499-48C5-9D02-E8AD74BF682C}" type="slidenum">
              <a:rPr lang="en-US" smtClean="0"/>
              <a:pPr/>
              <a:t>42</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extLst>
      <p:ext uri="{BB962C8B-B14F-4D97-AF65-F5344CB8AC3E}">
        <p14:creationId xmlns:p14="http://schemas.microsoft.com/office/powerpoint/2010/main" val="115168782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73234F-6499-48C5-9D02-E8AD74BF682C}" type="slidenum">
              <a:rPr lang="en-US" smtClean="0"/>
              <a:pPr/>
              <a:t>43</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extLst>
      <p:ext uri="{BB962C8B-B14F-4D97-AF65-F5344CB8AC3E}">
        <p14:creationId xmlns:p14="http://schemas.microsoft.com/office/powerpoint/2010/main" val="326810774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Patricia</a:t>
            </a:r>
          </a:p>
          <a:p>
            <a:endParaRPr lang="en-US" dirty="0" smtClean="0"/>
          </a:p>
          <a:p>
            <a:pPr>
              <a:buFont typeface="Arial" pitchFamily="34" charset="0"/>
              <a:buChar char="•"/>
            </a:pPr>
            <a:r>
              <a:rPr lang="en-US" dirty="0" smtClean="0"/>
              <a:t>Harder and more expensive to swim against the tide.  For copy-cataloging, we really don’t have a choice but to accept RDA</a:t>
            </a:r>
            <a:r>
              <a:rPr lang="en-US" baseline="0" dirty="0" smtClean="0"/>
              <a:t> unless we withdraw from cooperative cataloging.</a:t>
            </a:r>
          </a:p>
          <a:p>
            <a:pPr>
              <a:buFont typeface="Arial" pitchFamily="34" charset="0"/>
              <a:buChar char="•"/>
            </a:pPr>
            <a:r>
              <a:rPr lang="en-US" baseline="0" dirty="0" smtClean="0"/>
              <a:t>AACR2 was resource-centric. Impossible to imagine all the different kinds of resources there would be. Not bound by limits of catalog card.</a:t>
            </a:r>
          </a:p>
          <a:p>
            <a:pPr>
              <a:buFont typeface="Arial" pitchFamily="34" charset="0"/>
              <a:buChar char="•"/>
            </a:pPr>
            <a:r>
              <a:rPr lang="en-US" baseline="0" dirty="0" smtClean="0"/>
              <a:t>Digital explosion means there are many more versions of things now (</a:t>
            </a:r>
            <a:r>
              <a:rPr lang="en-US" baseline="0" dirty="0" err="1" smtClean="0"/>
              <a:t>ebook</a:t>
            </a:r>
            <a:r>
              <a:rPr lang="en-US" baseline="0" dirty="0" smtClean="0"/>
              <a:t>, </a:t>
            </a:r>
            <a:r>
              <a:rPr lang="en-US" baseline="0" dirty="0" err="1" smtClean="0"/>
              <a:t>audiobook</a:t>
            </a:r>
            <a:r>
              <a:rPr lang="en-US" baseline="0" dirty="0" smtClean="0"/>
              <a:t>, computer game, etc.).  AACR2 pre-digital meant cramming new formats in uncomfortably.  RDA is extensible.</a:t>
            </a:r>
          </a:p>
          <a:p>
            <a:pPr>
              <a:buFont typeface="Arial" pitchFamily="34" charset="0"/>
              <a:buChar char="•"/>
            </a:pPr>
            <a:r>
              <a:rPr lang="en-US" baseline="0" dirty="0" smtClean="0"/>
              <a:t>Relationship designators</a:t>
            </a:r>
          </a:p>
          <a:p>
            <a:pPr>
              <a:buFont typeface="Arial" pitchFamily="34" charset="0"/>
              <a:buChar char="•"/>
            </a:pPr>
            <a:r>
              <a:rPr lang="en-US" baseline="0" dirty="0" smtClean="0"/>
              <a:t>AACR2 conceived in piece by piece cataloging world.  Now more machine manipulation means need for more granularity.  Take 264: publication date, distribution date, copyright date were all </a:t>
            </a:r>
            <a:r>
              <a:rPr lang="en-US" baseline="0" dirty="0" err="1" smtClean="0"/>
              <a:t>mushed</a:t>
            </a:r>
            <a:r>
              <a:rPr lang="en-US" baseline="0" dirty="0" smtClean="0"/>
              <a:t> into the same slot.  RDA separates data points out.</a:t>
            </a:r>
          </a:p>
          <a:p>
            <a:pPr>
              <a:buFont typeface="Arial" pitchFamily="34" charset="0"/>
              <a:buChar char="•"/>
            </a:pPr>
            <a:r>
              <a:rPr lang="en-US" baseline="0" dirty="0" err="1" smtClean="0"/>
              <a:t>Bibframe</a:t>
            </a:r>
            <a:r>
              <a:rPr lang="en-US" baseline="0" dirty="0" smtClean="0"/>
              <a:t>, linked data.</a:t>
            </a:r>
          </a:p>
          <a:p>
            <a:pPr>
              <a:buFont typeface="Arial" pitchFamily="34" charset="0"/>
              <a:buChar char="•"/>
            </a:pPr>
            <a:r>
              <a:rPr lang="en-US" baseline="0" dirty="0" smtClean="0"/>
              <a:t>So how do we get from spelling out pages to the brave new </a:t>
            </a:r>
            <a:r>
              <a:rPr lang="en-US" baseline="0" dirty="0" err="1" smtClean="0"/>
              <a:t>recordless</a:t>
            </a:r>
            <a:r>
              <a:rPr lang="en-US" baseline="0" dirty="0" smtClean="0"/>
              <a:t> bibliographic world? Many changes we’ve talked about today are actually incidental to RDA (not the heart).  MARC does not do RDA justice, but for now it’s all we have.</a:t>
            </a:r>
          </a:p>
          <a:p>
            <a:pPr>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7573234F-6499-48C5-9D02-E8AD74BF682C}" type="slidenum">
              <a:rPr lang="en-US" smtClean="0"/>
              <a:pPr/>
              <a:t>44</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Patricia</a:t>
            </a:r>
            <a:endParaRPr lang="en-US" dirty="0"/>
          </a:p>
        </p:txBody>
      </p:sp>
      <p:sp>
        <p:nvSpPr>
          <p:cNvPr id="4" name="Slide Number Placeholder 3"/>
          <p:cNvSpPr>
            <a:spLocks noGrp="1"/>
          </p:cNvSpPr>
          <p:nvPr>
            <p:ph type="sldNum" sz="quarter" idx="10"/>
          </p:nvPr>
        </p:nvSpPr>
        <p:spPr/>
        <p:txBody>
          <a:bodyPr/>
          <a:lstStyle/>
          <a:p>
            <a:fld id="{7573234F-6499-48C5-9D02-E8AD74BF682C}" type="slidenum">
              <a:rPr lang="en-US" smtClean="0"/>
              <a:pPr/>
              <a:t>45</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Patricia</a:t>
            </a:r>
          </a:p>
          <a:p>
            <a:endParaRPr lang="en-US" dirty="0" smtClean="0"/>
          </a:p>
          <a:p>
            <a:pPr>
              <a:buFont typeface="Arial" pitchFamily="34" charset="0"/>
              <a:buChar char="•"/>
            </a:pPr>
            <a:r>
              <a:rPr lang="en-US" dirty="0" smtClean="0"/>
              <a:t>To find a</a:t>
            </a:r>
            <a:r>
              <a:rPr lang="en-US" baseline="0" dirty="0" smtClean="0"/>
              <a:t> copy of this presentation and handouts from today.  You’ll need to </a:t>
            </a:r>
            <a:r>
              <a:rPr lang="en-US" baseline="0" smtClean="0"/>
              <a:t>request access.</a:t>
            </a:r>
            <a:endParaRPr lang="en-US"/>
          </a:p>
        </p:txBody>
      </p:sp>
      <p:sp>
        <p:nvSpPr>
          <p:cNvPr id="4" name="Slide Number Placeholder 3"/>
          <p:cNvSpPr>
            <a:spLocks noGrp="1"/>
          </p:cNvSpPr>
          <p:nvPr>
            <p:ph type="sldNum" sz="quarter" idx="10"/>
          </p:nvPr>
        </p:nvSpPr>
        <p:spPr/>
        <p:txBody>
          <a:bodyPr/>
          <a:lstStyle/>
          <a:p>
            <a:fld id="{7573234F-6499-48C5-9D02-E8AD74BF682C}" type="slidenum">
              <a:rPr lang="en-US" smtClean="0"/>
              <a:pPr/>
              <a:t>46</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73234F-6499-48C5-9D02-E8AD74BF682C}" type="slidenum">
              <a:rPr lang="en-US" smtClean="0"/>
              <a:pPr/>
              <a:t>47</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extLst>
      <p:ext uri="{BB962C8B-B14F-4D97-AF65-F5344CB8AC3E}">
        <p14:creationId xmlns:p14="http://schemas.microsoft.com/office/powerpoint/2010/main" val="3298526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Patricia</a:t>
            </a:r>
          </a:p>
          <a:p>
            <a:endParaRPr lang="en-US" dirty="0" smtClean="0"/>
          </a:p>
          <a:p>
            <a:pPr>
              <a:buFont typeface="Arial" pitchFamily="34" charset="0"/>
              <a:buChar char="•"/>
            </a:pPr>
            <a:r>
              <a:rPr lang="en-US" dirty="0" smtClean="0"/>
              <a:t>Both codes will co-exist in Symphony</a:t>
            </a:r>
            <a:r>
              <a:rPr lang="en-US" baseline="0" dirty="0" smtClean="0"/>
              <a:t> for  a long time.</a:t>
            </a:r>
          </a:p>
          <a:p>
            <a:pPr>
              <a:buFont typeface="Arial" pitchFamily="34" charset="0"/>
              <a:buChar char="•"/>
            </a:pPr>
            <a:r>
              <a:rPr lang="en-US" baseline="0" dirty="0" smtClean="0"/>
              <a:t>Not just adding call number, subject headings, correcting typo, changing </a:t>
            </a:r>
            <a:r>
              <a:rPr lang="en-US" baseline="0" dirty="0" err="1" smtClean="0"/>
              <a:t>Elvl</a:t>
            </a:r>
            <a:r>
              <a:rPr lang="en-US" baseline="0" dirty="0" smtClean="0"/>
              <a:t>.  I mean, the record is super-minimal; vendor record, </a:t>
            </a:r>
            <a:r>
              <a:rPr lang="en-US" baseline="0" dirty="0" err="1" smtClean="0"/>
              <a:t>Elvl</a:t>
            </a:r>
            <a:r>
              <a:rPr lang="en-US" baseline="0" dirty="0" smtClean="0"/>
              <a:t>=3, etc.</a:t>
            </a:r>
          </a:p>
          <a:p>
            <a:pPr>
              <a:buFont typeface="Arial" pitchFamily="34" charset="0"/>
              <a:buChar char="•"/>
            </a:pPr>
            <a:r>
              <a:rPr lang="en-US" baseline="0" dirty="0" smtClean="0"/>
              <a:t>Requires original cataloger, so if that is not you, follow whatever procedure you usually follow for originals.</a:t>
            </a:r>
          </a:p>
          <a:p>
            <a:pPr>
              <a:buFont typeface="Arial" pitchFamily="34" charset="0"/>
              <a:buChar char="•"/>
            </a:pPr>
            <a:r>
              <a:rPr lang="en-US" baseline="0" dirty="0" smtClean="0"/>
              <a:t>Don’t upgrade only locally.</a:t>
            </a:r>
          </a:p>
          <a:p>
            <a:pPr>
              <a:buFont typeface="Arial" pitchFamily="34" charset="0"/>
              <a:buChar char="•"/>
            </a:pPr>
            <a:r>
              <a:rPr lang="en-US" baseline="0" dirty="0" smtClean="0"/>
              <a:t>Training for those doing original cataloging will happen this fall.  Probably one on one or small groups, as everyone is doing slightly different things.</a:t>
            </a:r>
            <a:endParaRPr lang="en-US" dirty="0"/>
          </a:p>
        </p:txBody>
      </p:sp>
      <p:sp>
        <p:nvSpPr>
          <p:cNvPr id="4" name="Slide Number Placeholder 3"/>
          <p:cNvSpPr>
            <a:spLocks noGrp="1"/>
          </p:cNvSpPr>
          <p:nvPr>
            <p:ph type="sldNum" sz="quarter" idx="10"/>
          </p:nvPr>
        </p:nvSpPr>
        <p:spPr/>
        <p:txBody>
          <a:bodyPr/>
          <a:lstStyle/>
          <a:p>
            <a:fld id="{7573234F-6499-48C5-9D02-E8AD74BF682C}" type="slidenum">
              <a:rPr lang="en-US" smtClean="0"/>
              <a:pPr/>
              <a:t>5</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573234F-6499-48C5-9D02-E8AD74BF682C}" type="slidenum">
              <a:rPr lang="en-US" smtClean="0"/>
              <a:pPr/>
              <a:t>6</a:t>
            </a:fld>
            <a:endParaRPr lang="en-US"/>
          </a:p>
        </p:txBody>
      </p:sp>
      <p:sp>
        <p:nvSpPr>
          <p:cNvPr id="5" name="Date Placeholder 4"/>
          <p:cNvSpPr>
            <a:spLocks noGrp="1"/>
          </p:cNvSpPr>
          <p:nvPr>
            <p:ph type="dt" idx="11"/>
          </p:nvPr>
        </p:nvSpPr>
        <p:spPr/>
        <p:txBody>
          <a:bodyPr/>
          <a:lstStyle/>
          <a:p>
            <a:r>
              <a:rPr lang="en-US" smtClean="0"/>
              <a:t>8/29/2013</a:t>
            </a:r>
            <a:endParaRPr lang="en-US"/>
          </a:p>
        </p:txBody>
      </p:sp>
    </p:spTree>
    <p:extLst>
      <p:ext uri="{BB962C8B-B14F-4D97-AF65-F5344CB8AC3E}">
        <p14:creationId xmlns:p14="http://schemas.microsoft.com/office/powerpoint/2010/main" val="3268107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7066" indent="-291179">
              <a:defRPr>
                <a:solidFill>
                  <a:schemeClr val="tx1"/>
                </a:solidFill>
                <a:latin typeface="Calibri" pitchFamily="34" charset="0"/>
              </a:defRPr>
            </a:lvl2pPr>
            <a:lvl3pPr marL="1164717" indent="-232943">
              <a:defRPr>
                <a:solidFill>
                  <a:schemeClr val="tx1"/>
                </a:solidFill>
                <a:latin typeface="Calibri" pitchFamily="34" charset="0"/>
              </a:defRPr>
            </a:lvl3pPr>
            <a:lvl4pPr marL="1630604" indent="-232943">
              <a:defRPr>
                <a:solidFill>
                  <a:schemeClr val="tx1"/>
                </a:solidFill>
                <a:latin typeface="Calibri" pitchFamily="34" charset="0"/>
              </a:defRPr>
            </a:lvl4pPr>
            <a:lvl5pPr marL="2096491" indent="-232943">
              <a:defRPr>
                <a:solidFill>
                  <a:schemeClr val="tx1"/>
                </a:solidFill>
                <a:latin typeface="Calibri" pitchFamily="34" charset="0"/>
              </a:defRPr>
            </a:lvl5pPr>
            <a:lvl6pPr marL="2562377" indent="-232943" fontAlgn="base">
              <a:spcBef>
                <a:spcPct val="0"/>
              </a:spcBef>
              <a:spcAft>
                <a:spcPct val="0"/>
              </a:spcAft>
              <a:defRPr>
                <a:solidFill>
                  <a:schemeClr val="tx1"/>
                </a:solidFill>
                <a:latin typeface="Calibri" pitchFamily="34" charset="0"/>
              </a:defRPr>
            </a:lvl6pPr>
            <a:lvl7pPr marL="3028264" indent="-232943" fontAlgn="base">
              <a:spcBef>
                <a:spcPct val="0"/>
              </a:spcBef>
              <a:spcAft>
                <a:spcPct val="0"/>
              </a:spcAft>
              <a:defRPr>
                <a:solidFill>
                  <a:schemeClr val="tx1"/>
                </a:solidFill>
                <a:latin typeface="Calibri" pitchFamily="34" charset="0"/>
              </a:defRPr>
            </a:lvl7pPr>
            <a:lvl8pPr marL="3494151" indent="-232943" fontAlgn="base">
              <a:spcBef>
                <a:spcPct val="0"/>
              </a:spcBef>
              <a:spcAft>
                <a:spcPct val="0"/>
              </a:spcAft>
              <a:defRPr>
                <a:solidFill>
                  <a:schemeClr val="tx1"/>
                </a:solidFill>
                <a:latin typeface="Calibri" pitchFamily="34" charset="0"/>
              </a:defRPr>
            </a:lvl8pPr>
            <a:lvl9pPr marL="3960038" indent="-232943"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9DA4D8F1-AEC9-439B-8CFE-4BCE0D237471}" type="slidenum">
              <a:rPr lang="en-US" smtClean="0"/>
              <a:pPr fontAlgn="base">
                <a:spcBef>
                  <a:spcPct val="0"/>
                </a:spcBef>
                <a:spcAft>
                  <a:spcPct val="0"/>
                </a:spcAft>
              </a:pPr>
              <a:t>7</a:t>
            </a:fld>
            <a:endParaRPr lang="en-US" dirty="0" smtClean="0"/>
          </a:p>
        </p:txBody>
      </p:sp>
      <p:sp>
        <p:nvSpPr>
          <p:cNvPr id="2" name="Date Placeholder 1"/>
          <p:cNvSpPr>
            <a:spLocks noGrp="1"/>
          </p:cNvSpPr>
          <p:nvPr>
            <p:ph type="dt" idx="10"/>
          </p:nvPr>
        </p:nvSpPr>
        <p:spPr/>
        <p:txBody>
          <a:bodyPr/>
          <a:lstStyle/>
          <a:p>
            <a:r>
              <a:rPr lang="en-US" smtClean="0"/>
              <a:t>8/29/2013</a:t>
            </a:r>
            <a:endParaRPr lang="en-US"/>
          </a:p>
        </p:txBody>
      </p:sp>
    </p:spTree>
    <p:extLst>
      <p:ext uri="{BB962C8B-B14F-4D97-AF65-F5344CB8AC3E}">
        <p14:creationId xmlns:p14="http://schemas.microsoft.com/office/powerpoint/2010/main" val="3655185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7066" indent="-291179">
              <a:defRPr>
                <a:solidFill>
                  <a:schemeClr val="tx1"/>
                </a:solidFill>
                <a:latin typeface="Calibri" pitchFamily="34" charset="0"/>
              </a:defRPr>
            </a:lvl2pPr>
            <a:lvl3pPr marL="1164717" indent="-232943">
              <a:defRPr>
                <a:solidFill>
                  <a:schemeClr val="tx1"/>
                </a:solidFill>
                <a:latin typeface="Calibri" pitchFamily="34" charset="0"/>
              </a:defRPr>
            </a:lvl3pPr>
            <a:lvl4pPr marL="1630604" indent="-232943">
              <a:defRPr>
                <a:solidFill>
                  <a:schemeClr val="tx1"/>
                </a:solidFill>
                <a:latin typeface="Calibri" pitchFamily="34" charset="0"/>
              </a:defRPr>
            </a:lvl4pPr>
            <a:lvl5pPr marL="2096491" indent="-232943">
              <a:defRPr>
                <a:solidFill>
                  <a:schemeClr val="tx1"/>
                </a:solidFill>
                <a:latin typeface="Calibri" pitchFamily="34" charset="0"/>
              </a:defRPr>
            </a:lvl5pPr>
            <a:lvl6pPr marL="2562377" indent="-232943" fontAlgn="base">
              <a:spcBef>
                <a:spcPct val="0"/>
              </a:spcBef>
              <a:spcAft>
                <a:spcPct val="0"/>
              </a:spcAft>
              <a:defRPr>
                <a:solidFill>
                  <a:schemeClr val="tx1"/>
                </a:solidFill>
                <a:latin typeface="Calibri" pitchFamily="34" charset="0"/>
              </a:defRPr>
            </a:lvl6pPr>
            <a:lvl7pPr marL="3028264" indent="-232943" fontAlgn="base">
              <a:spcBef>
                <a:spcPct val="0"/>
              </a:spcBef>
              <a:spcAft>
                <a:spcPct val="0"/>
              </a:spcAft>
              <a:defRPr>
                <a:solidFill>
                  <a:schemeClr val="tx1"/>
                </a:solidFill>
                <a:latin typeface="Calibri" pitchFamily="34" charset="0"/>
              </a:defRPr>
            </a:lvl7pPr>
            <a:lvl8pPr marL="3494151" indent="-232943" fontAlgn="base">
              <a:spcBef>
                <a:spcPct val="0"/>
              </a:spcBef>
              <a:spcAft>
                <a:spcPct val="0"/>
              </a:spcAft>
              <a:defRPr>
                <a:solidFill>
                  <a:schemeClr val="tx1"/>
                </a:solidFill>
                <a:latin typeface="Calibri" pitchFamily="34" charset="0"/>
              </a:defRPr>
            </a:lvl8pPr>
            <a:lvl9pPr marL="3960038" indent="-232943"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8CA110AD-119C-4B16-B61F-508CDC5A8D35}" type="slidenum">
              <a:rPr lang="en-US" smtClean="0"/>
              <a:pPr fontAlgn="base">
                <a:spcBef>
                  <a:spcPct val="0"/>
                </a:spcBef>
                <a:spcAft>
                  <a:spcPct val="0"/>
                </a:spcAft>
              </a:pPr>
              <a:t>8</a:t>
            </a:fld>
            <a:endParaRPr lang="en-US" dirty="0" smtClean="0"/>
          </a:p>
        </p:txBody>
      </p:sp>
      <p:sp>
        <p:nvSpPr>
          <p:cNvPr id="2" name="Date Placeholder 1"/>
          <p:cNvSpPr>
            <a:spLocks noGrp="1"/>
          </p:cNvSpPr>
          <p:nvPr>
            <p:ph type="dt" idx="10"/>
          </p:nvPr>
        </p:nvSpPr>
        <p:spPr/>
        <p:txBody>
          <a:bodyPr/>
          <a:lstStyle/>
          <a:p>
            <a:r>
              <a:rPr lang="en-US" smtClean="0"/>
              <a:t>8/29/2013</a:t>
            </a:r>
            <a:endParaRPr lang="en-US"/>
          </a:p>
        </p:txBody>
      </p:sp>
    </p:spTree>
    <p:extLst>
      <p:ext uri="{BB962C8B-B14F-4D97-AF65-F5344CB8AC3E}">
        <p14:creationId xmlns:p14="http://schemas.microsoft.com/office/powerpoint/2010/main" val="34537891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dirty="0" smtClean="0">
                <a:cs typeface="Calibri"/>
              </a:rPr>
              <a:t>RDA does continue to use standard sentence</a:t>
            </a:r>
            <a:r>
              <a:rPr lang="en-US" baseline="0" dirty="0" smtClean="0">
                <a:cs typeface="Calibri"/>
              </a:rPr>
              <a:t> case in the Title Proper as we have seen in AACR2.  But, w</a:t>
            </a:r>
            <a:r>
              <a:rPr lang="en-US" dirty="0" smtClean="0">
                <a:cs typeface="Calibri"/>
              </a:rPr>
              <a:t>hen</a:t>
            </a:r>
            <a:r>
              <a:rPr lang="en-US" baseline="0" dirty="0" smtClean="0">
                <a:cs typeface="Calibri"/>
              </a:rPr>
              <a:t> copy cataloging </a:t>
            </a:r>
            <a:r>
              <a:rPr lang="en-US" dirty="0" smtClean="0">
                <a:cs typeface="Calibri"/>
              </a:rPr>
              <a:t>the</a:t>
            </a:r>
            <a:r>
              <a:rPr lang="en-US" baseline="0" dirty="0" smtClean="0">
                <a:cs typeface="Calibri"/>
              </a:rPr>
              <a:t> Title Proper subfield a, you would not need to take the time to change the capitalization to sentence case unless you see an entry in the record transcribed in all CAPS like we see here.</a:t>
            </a:r>
            <a:endParaRPr lang="en-US" dirty="0"/>
          </a:p>
          <a:p>
            <a:pPr defTabSz="931774">
              <a:defRPr/>
            </a:pPr>
            <a:endParaRPr lang="en-US" dirty="0"/>
          </a:p>
          <a:p>
            <a:endParaRPr lang="en-US" dirty="0"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7066" indent="-291179">
              <a:defRPr>
                <a:solidFill>
                  <a:schemeClr val="tx1"/>
                </a:solidFill>
                <a:latin typeface="Calibri" pitchFamily="34" charset="0"/>
              </a:defRPr>
            </a:lvl2pPr>
            <a:lvl3pPr marL="1164717" indent="-232943">
              <a:defRPr>
                <a:solidFill>
                  <a:schemeClr val="tx1"/>
                </a:solidFill>
                <a:latin typeface="Calibri" pitchFamily="34" charset="0"/>
              </a:defRPr>
            </a:lvl3pPr>
            <a:lvl4pPr marL="1630604" indent="-232943">
              <a:defRPr>
                <a:solidFill>
                  <a:schemeClr val="tx1"/>
                </a:solidFill>
                <a:latin typeface="Calibri" pitchFamily="34" charset="0"/>
              </a:defRPr>
            </a:lvl4pPr>
            <a:lvl5pPr marL="2096491" indent="-232943">
              <a:defRPr>
                <a:solidFill>
                  <a:schemeClr val="tx1"/>
                </a:solidFill>
                <a:latin typeface="Calibri" pitchFamily="34" charset="0"/>
              </a:defRPr>
            </a:lvl5pPr>
            <a:lvl6pPr marL="2562377" indent="-232943" fontAlgn="base">
              <a:spcBef>
                <a:spcPct val="0"/>
              </a:spcBef>
              <a:spcAft>
                <a:spcPct val="0"/>
              </a:spcAft>
              <a:defRPr>
                <a:solidFill>
                  <a:schemeClr val="tx1"/>
                </a:solidFill>
                <a:latin typeface="Calibri" pitchFamily="34" charset="0"/>
              </a:defRPr>
            </a:lvl6pPr>
            <a:lvl7pPr marL="3028264" indent="-232943" fontAlgn="base">
              <a:spcBef>
                <a:spcPct val="0"/>
              </a:spcBef>
              <a:spcAft>
                <a:spcPct val="0"/>
              </a:spcAft>
              <a:defRPr>
                <a:solidFill>
                  <a:schemeClr val="tx1"/>
                </a:solidFill>
                <a:latin typeface="Calibri" pitchFamily="34" charset="0"/>
              </a:defRPr>
            </a:lvl7pPr>
            <a:lvl8pPr marL="3494151" indent="-232943" fontAlgn="base">
              <a:spcBef>
                <a:spcPct val="0"/>
              </a:spcBef>
              <a:spcAft>
                <a:spcPct val="0"/>
              </a:spcAft>
              <a:defRPr>
                <a:solidFill>
                  <a:schemeClr val="tx1"/>
                </a:solidFill>
                <a:latin typeface="Calibri" pitchFamily="34" charset="0"/>
              </a:defRPr>
            </a:lvl8pPr>
            <a:lvl9pPr marL="3960038" indent="-232943"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8CA110AD-119C-4B16-B61F-508CDC5A8D35}" type="slidenum">
              <a:rPr lang="en-US" smtClean="0"/>
              <a:pPr fontAlgn="base">
                <a:spcBef>
                  <a:spcPct val="0"/>
                </a:spcBef>
                <a:spcAft>
                  <a:spcPct val="0"/>
                </a:spcAft>
              </a:pPr>
              <a:t>9</a:t>
            </a:fld>
            <a:endParaRPr lang="en-US" dirty="0" smtClean="0"/>
          </a:p>
        </p:txBody>
      </p:sp>
      <p:sp>
        <p:nvSpPr>
          <p:cNvPr id="2" name="Date Placeholder 1"/>
          <p:cNvSpPr>
            <a:spLocks noGrp="1"/>
          </p:cNvSpPr>
          <p:nvPr>
            <p:ph type="dt" idx="10"/>
          </p:nvPr>
        </p:nvSpPr>
        <p:spPr/>
        <p:txBody>
          <a:bodyPr/>
          <a:lstStyle/>
          <a:p>
            <a:r>
              <a:rPr lang="en-US" smtClean="0"/>
              <a:t>8/29/2013</a:t>
            </a:r>
            <a:endParaRPr lang="en-US"/>
          </a:p>
        </p:txBody>
      </p:sp>
    </p:spTree>
    <p:extLst>
      <p:ext uri="{BB962C8B-B14F-4D97-AF65-F5344CB8AC3E}">
        <p14:creationId xmlns:p14="http://schemas.microsoft.com/office/powerpoint/2010/main" val="3926377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5EB0F5AF-57EC-48FA-8FA1-43F114E991A3}" type="datetimeFigureOut">
              <a:rPr lang="en-US" smtClean="0"/>
              <a:pPr/>
              <a:t>8/29/2013</a:t>
            </a:fld>
            <a:endParaRPr lang="en-US"/>
          </a:p>
        </p:txBody>
      </p:sp>
      <p:sp>
        <p:nvSpPr>
          <p:cNvPr id="8" name="Slide Number Placeholder 7"/>
          <p:cNvSpPr>
            <a:spLocks noGrp="1"/>
          </p:cNvSpPr>
          <p:nvPr>
            <p:ph type="sldNum" sz="quarter" idx="11"/>
          </p:nvPr>
        </p:nvSpPr>
        <p:spPr/>
        <p:txBody>
          <a:bodyPr/>
          <a:lstStyle/>
          <a:p>
            <a:fld id="{2B90F26D-BAFE-4C10-898B-6C2FCBEA9A2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B0F5AF-57EC-48FA-8FA1-43F114E991A3}" type="datetimeFigureOut">
              <a:rPr lang="en-US" smtClean="0"/>
              <a:pPr/>
              <a:t>8/29/2013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90F26D-BAFE-4C10-898B-6C2FCBEA9A2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B0F5AF-57EC-48FA-8FA1-43F114E991A3}" type="datetimeFigureOut">
              <a:rPr lang="en-US" smtClean="0"/>
              <a:pPr/>
              <a:t>8/29/2013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90F26D-BAFE-4C10-898B-6C2FCBEA9A2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5EB0F5AF-57EC-48FA-8FA1-43F114E991A3}" type="datetimeFigureOut">
              <a:rPr lang="en-US" smtClean="0"/>
              <a:pPr/>
              <a:t>8/29/2013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90F26D-BAFE-4C10-898B-6C2FCBEA9A2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B0F5AF-57EC-48FA-8FA1-43F114E991A3}" type="datetimeFigureOut">
              <a:rPr lang="en-US" smtClean="0"/>
              <a:pPr/>
              <a:t>8/29/2013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90F26D-BAFE-4C10-898B-6C2FCBEA9A29}"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5EB0F5AF-57EC-48FA-8FA1-43F114E991A3}" type="datetimeFigureOut">
              <a:rPr lang="en-US" smtClean="0"/>
              <a:pPr/>
              <a:t>8/29/2013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90F26D-BAFE-4C10-898B-6C2FCBEA9A29}"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5EB0F5AF-57EC-48FA-8FA1-43F114E991A3}" type="datetimeFigureOut">
              <a:rPr lang="en-US" smtClean="0"/>
              <a:pPr/>
              <a:t>8/29/2013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90F26D-BAFE-4C10-898B-6C2FCBEA9A29}"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EB0F5AF-57EC-48FA-8FA1-43F114E991A3}" type="datetimeFigureOut">
              <a:rPr lang="en-US" smtClean="0"/>
              <a:pPr/>
              <a:t>8/29/2013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90F26D-BAFE-4C10-898B-6C2FCBEA9A2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B0F5AF-57EC-48FA-8FA1-43F114E991A3}" type="datetimeFigureOut">
              <a:rPr lang="en-US" smtClean="0"/>
              <a:pPr/>
              <a:t>8/29/2013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90F26D-BAFE-4C10-898B-6C2FCBEA9A2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B0F5AF-57EC-48FA-8FA1-43F114E991A3}" type="datetimeFigureOut">
              <a:rPr lang="en-US" smtClean="0"/>
              <a:pPr/>
              <a:t>8/29/2013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90F26D-BAFE-4C10-898B-6C2FCBEA9A2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B0F5AF-57EC-48FA-8FA1-43F114E991A3}" type="datetimeFigureOut">
              <a:rPr lang="en-US" smtClean="0"/>
              <a:pPr/>
              <a:t>8/29/2013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90F26D-BAFE-4C10-898B-6C2FCBEA9A2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5EB0F5AF-57EC-48FA-8FA1-43F114E991A3}" type="datetimeFigureOut">
              <a:rPr lang="en-US" smtClean="0"/>
              <a:pPr/>
              <a:t>8/29/2013</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2B90F26D-BAFE-4C10-898B-6C2FCBEA9A29}"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3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oclc.org/rda/new-policy.en.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hyperlink" Target="http://easterncarolinanetworkcataloging.pbworks.com/"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lstStyle/>
          <a:p>
            <a:r>
              <a:rPr lang="en-US" dirty="0"/>
              <a:t>RDA Copy Cataloging</a:t>
            </a:r>
            <a:br>
              <a:rPr lang="en-US" dirty="0"/>
            </a:br>
            <a:r>
              <a:rPr lang="en-US" dirty="0"/>
              <a:t>Training</a:t>
            </a:r>
          </a:p>
        </p:txBody>
      </p:sp>
      <p:sp>
        <p:nvSpPr>
          <p:cNvPr id="4" name="Subtitle 3"/>
          <p:cNvSpPr>
            <a:spLocks noGrp="1"/>
          </p:cNvSpPr>
          <p:nvPr>
            <p:ph type="subTitle" idx="1"/>
          </p:nvPr>
        </p:nvSpPr>
        <p:spPr/>
        <p:txBody>
          <a:bodyPr/>
          <a:lstStyle/>
          <a:p>
            <a:r>
              <a:rPr lang="en-US" dirty="0" smtClean="0"/>
              <a:t>East Carolina University</a:t>
            </a:r>
          </a:p>
          <a:p>
            <a:r>
              <a:rPr lang="en-US" dirty="0" smtClean="0"/>
              <a:t>August 29, 2013</a:t>
            </a:r>
          </a:p>
        </p:txBody>
      </p:sp>
    </p:spTree>
    <p:extLst>
      <p:ext uri="{BB962C8B-B14F-4D97-AF65-F5344CB8AC3E}">
        <p14:creationId xmlns:p14="http://schemas.microsoft.com/office/powerpoint/2010/main" val="27413366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lstStyle/>
          <a:p>
            <a:pPr algn="ctr" fontAlgn="auto">
              <a:spcAft>
                <a:spcPts val="0"/>
              </a:spcAft>
              <a:defRPr/>
            </a:pPr>
            <a:r>
              <a:rPr lang="en-US" dirty="0" smtClean="0"/>
              <a:t>MARC Tag 245 $a</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8079584"/>
              </p:ext>
            </p:extLst>
          </p:nvPr>
        </p:nvGraphicFramePr>
        <p:xfrm>
          <a:off x="647700" y="3505200"/>
          <a:ext cx="7848600" cy="613410"/>
        </p:xfrm>
        <a:graphic>
          <a:graphicData uri="http://schemas.openxmlformats.org/drawingml/2006/table">
            <a:tbl>
              <a:tblPr>
                <a:tableStyleId>{5C22544A-7EE6-4342-B048-85BDC9FD1C3A}</a:tableStyleId>
              </a:tblPr>
              <a:tblGrid>
                <a:gridCol w="785018"/>
                <a:gridCol w="556623"/>
                <a:gridCol w="6506959"/>
              </a:tblGrid>
              <a:tr h="613410">
                <a:tc>
                  <a:txBody>
                    <a:bodyPr/>
                    <a:lstStyle/>
                    <a:p>
                      <a:pPr marL="0" marR="0">
                        <a:spcBef>
                          <a:spcPts val="0"/>
                        </a:spcBef>
                        <a:spcAft>
                          <a:spcPts val="0"/>
                        </a:spcAft>
                      </a:pPr>
                      <a:r>
                        <a:rPr lang="en-US" sz="2400" dirty="0">
                          <a:effectLst/>
                        </a:rPr>
                        <a:t>245</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a:effectLst/>
                        </a:rPr>
                        <a:t>_</a:t>
                      </a:r>
                      <a:r>
                        <a:rPr lang="en-US" sz="2400" dirty="0" smtClean="0">
                          <a:effectLst/>
                        </a:rPr>
                        <a:t> 0</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err="1" smtClean="0">
                          <a:effectLst/>
                          <a:latin typeface="Times New Roman"/>
                          <a:ea typeface="Times New Roman"/>
                        </a:rPr>
                        <a:t>Speling</a:t>
                      </a:r>
                      <a:r>
                        <a:rPr lang="en-US" sz="2400" baseline="0" dirty="0" smtClean="0">
                          <a:effectLst/>
                          <a:latin typeface="Times New Roman"/>
                          <a:ea typeface="Times New Roman"/>
                        </a:rPr>
                        <a:t> [sic]</a:t>
                      </a:r>
                      <a:r>
                        <a:rPr lang="en-US" sz="2400" dirty="0" smtClean="0">
                          <a:effectLst/>
                          <a:latin typeface="Times New Roman"/>
                          <a:ea typeface="Times New Roman"/>
                        </a:rPr>
                        <a:t> errors.</a:t>
                      </a:r>
                      <a:endParaRPr lang="en-US" sz="2400" dirty="0">
                        <a:effectLst/>
                        <a:latin typeface="Times New Roman"/>
                        <a:ea typeface="Times New Roman"/>
                      </a:endParaRPr>
                    </a:p>
                  </a:txBody>
                  <a:tcPr marL="9525" marR="9525" marT="9525" marB="9525"/>
                </a:tc>
              </a:tr>
            </a:tbl>
          </a:graphicData>
        </a:graphic>
      </p:graphicFrame>
      <p:sp>
        <p:nvSpPr>
          <p:cNvPr id="7" name="TextBox 6"/>
          <p:cNvSpPr txBox="1"/>
          <p:nvPr/>
        </p:nvSpPr>
        <p:spPr>
          <a:xfrm>
            <a:off x="1219200" y="1544919"/>
            <a:ext cx="6019800" cy="461665"/>
          </a:xfrm>
          <a:prstGeom prst="rect">
            <a:avLst/>
          </a:prstGeom>
          <a:noFill/>
        </p:spPr>
        <p:txBody>
          <a:bodyPr wrap="square" rtlCol="0">
            <a:spAutoFit/>
          </a:bodyPr>
          <a:lstStyle/>
          <a:p>
            <a:pPr algn="ctr"/>
            <a:r>
              <a:rPr lang="en-US" sz="2400" b="1" i="1" dirty="0" smtClean="0"/>
              <a:t>Title proper</a:t>
            </a:r>
            <a:endParaRPr lang="en-US" sz="2400" b="1" i="1" dirty="0"/>
          </a:p>
        </p:txBody>
      </p:sp>
      <p:sp>
        <p:nvSpPr>
          <p:cNvPr id="12" name="TextBox 11"/>
          <p:cNvSpPr txBox="1"/>
          <p:nvPr/>
        </p:nvSpPr>
        <p:spPr>
          <a:xfrm>
            <a:off x="3009900" y="2514600"/>
            <a:ext cx="2438400" cy="523220"/>
          </a:xfrm>
          <a:prstGeom prst="rect">
            <a:avLst/>
          </a:prstGeom>
          <a:noFill/>
        </p:spPr>
        <p:txBody>
          <a:bodyPr wrap="square" rtlCol="0">
            <a:spAutoFit/>
          </a:bodyPr>
          <a:lstStyle/>
          <a:p>
            <a:pPr algn="ctr"/>
            <a:r>
              <a:rPr lang="en-US" sz="2800" b="1" dirty="0" smtClean="0"/>
              <a:t>AACR2</a:t>
            </a:r>
            <a:endParaRPr lang="en-US" sz="2800" b="1" dirty="0"/>
          </a:p>
        </p:txBody>
      </p:sp>
      <p:sp>
        <p:nvSpPr>
          <p:cNvPr id="13" name="TextBox 12"/>
          <p:cNvSpPr txBox="1"/>
          <p:nvPr/>
        </p:nvSpPr>
        <p:spPr>
          <a:xfrm>
            <a:off x="3657600" y="4343400"/>
            <a:ext cx="1143000" cy="523220"/>
          </a:xfrm>
          <a:prstGeom prst="rect">
            <a:avLst/>
          </a:prstGeom>
          <a:noFill/>
        </p:spPr>
        <p:txBody>
          <a:bodyPr wrap="square" rtlCol="0">
            <a:spAutoFit/>
          </a:bodyPr>
          <a:lstStyle/>
          <a:p>
            <a:pPr algn="ctr"/>
            <a:r>
              <a:rPr lang="en-US" sz="2800" b="1" dirty="0" smtClean="0"/>
              <a:t>RDA</a:t>
            </a:r>
            <a:endParaRPr lang="en-US" sz="2800" b="1" dirty="0"/>
          </a:p>
        </p:txBody>
      </p:sp>
      <p:graphicFrame>
        <p:nvGraphicFramePr>
          <p:cNvPr id="14" name="Content Placeholder 4"/>
          <p:cNvGraphicFramePr>
            <a:graphicFrameLocks/>
          </p:cNvGraphicFramePr>
          <p:nvPr>
            <p:extLst>
              <p:ext uri="{D42A27DB-BD31-4B8C-83A1-F6EECF244321}">
                <p14:modId xmlns:p14="http://schemas.microsoft.com/office/powerpoint/2010/main" val="116628839"/>
              </p:ext>
            </p:extLst>
          </p:nvPr>
        </p:nvGraphicFramePr>
        <p:xfrm>
          <a:off x="647700" y="5562600"/>
          <a:ext cx="7848600" cy="613410"/>
        </p:xfrm>
        <a:graphic>
          <a:graphicData uri="http://schemas.openxmlformats.org/drawingml/2006/table">
            <a:tbl>
              <a:tblPr>
                <a:tableStyleId>{5C22544A-7EE6-4342-B048-85BDC9FD1C3A}</a:tableStyleId>
              </a:tblPr>
              <a:tblGrid>
                <a:gridCol w="785018"/>
                <a:gridCol w="556623"/>
                <a:gridCol w="6506959"/>
              </a:tblGrid>
              <a:tr h="613410">
                <a:tc>
                  <a:txBody>
                    <a:bodyPr/>
                    <a:lstStyle/>
                    <a:p>
                      <a:pPr marL="0" marR="0">
                        <a:spcBef>
                          <a:spcPts val="0"/>
                        </a:spcBef>
                        <a:spcAft>
                          <a:spcPts val="0"/>
                        </a:spcAft>
                      </a:pPr>
                      <a:r>
                        <a:rPr lang="en-US" sz="2400" dirty="0">
                          <a:effectLst/>
                        </a:rPr>
                        <a:t>245</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a:effectLst/>
                        </a:rPr>
                        <a:t>_</a:t>
                      </a:r>
                      <a:r>
                        <a:rPr lang="en-US" sz="2400" dirty="0" smtClean="0">
                          <a:effectLst/>
                        </a:rPr>
                        <a:t> 0</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err="1" smtClean="0">
                          <a:effectLst/>
                          <a:latin typeface="Times New Roman"/>
                          <a:ea typeface="Times New Roman"/>
                        </a:rPr>
                        <a:t>Speling</a:t>
                      </a:r>
                      <a:r>
                        <a:rPr lang="en-US" sz="2400" baseline="0" dirty="0" smtClean="0">
                          <a:effectLst/>
                          <a:latin typeface="Times New Roman"/>
                          <a:ea typeface="Times New Roman"/>
                        </a:rPr>
                        <a:t> </a:t>
                      </a:r>
                      <a:r>
                        <a:rPr lang="en-US" sz="2400" dirty="0" smtClean="0">
                          <a:effectLst/>
                          <a:latin typeface="Times New Roman"/>
                          <a:ea typeface="Times New Roman"/>
                        </a:rPr>
                        <a:t>errors.</a:t>
                      </a:r>
                      <a:endParaRPr lang="en-US" sz="2400" dirty="0">
                        <a:effectLst/>
                        <a:latin typeface="Times New Roman"/>
                        <a:ea typeface="Times New Roman"/>
                      </a:endParaRPr>
                    </a:p>
                  </a:txBody>
                  <a:tcPr marL="9525" marR="9525" marT="9525" marB="9525"/>
                </a:tc>
              </a:tr>
            </a:tbl>
          </a:graphicData>
        </a:graphic>
      </p:graphicFrame>
    </p:spTree>
    <p:extLst>
      <p:ext uri="{BB962C8B-B14F-4D97-AF65-F5344CB8AC3E}">
        <p14:creationId xmlns:p14="http://schemas.microsoft.com/office/powerpoint/2010/main" val="1698906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2400"/>
            <a:ext cx="8229600" cy="1066800"/>
          </a:xfrm>
        </p:spPr>
        <p:txBody>
          <a:bodyPr/>
          <a:lstStyle/>
          <a:p>
            <a:pPr algn="ctr" fontAlgn="auto">
              <a:spcAft>
                <a:spcPts val="0"/>
              </a:spcAft>
              <a:defRPr/>
            </a:pPr>
            <a:r>
              <a:rPr lang="en-US" dirty="0" smtClean="0"/>
              <a:t>MARC Tag 245 $h</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744753"/>
              </p:ext>
            </p:extLst>
          </p:nvPr>
        </p:nvGraphicFramePr>
        <p:xfrm>
          <a:off x="621890" y="3124200"/>
          <a:ext cx="7848600" cy="613410"/>
        </p:xfrm>
        <a:graphic>
          <a:graphicData uri="http://schemas.openxmlformats.org/drawingml/2006/table">
            <a:tbl>
              <a:tblPr>
                <a:tableStyleId>{5C22544A-7EE6-4342-B048-85BDC9FD1C3A}</a:tableStyleId>
              </a:tblPr>
              <a:tblGrid>
                <a:gridCol w="785018"/>
                <a:gridCol w="556623"/>
                <a:gridCol w="6506959"/>
              </a:tblGrid>
              <a:tr h="613410">
                <a:tc>
                  <a:txBody>
                    <a:bodyPr/>
                    <a:lstStyle/>
                    <a:p>
                      <a:pPr marL="0" marR="0">
                        <a:spcBef>
                          <a:spcPts val="0"/>
                        </a:spcBef>
                        <a:spcAft>
                          <a:spcPts val="0"/>
                        </a:spcAft>
                      </a:pPr>
                      <a:r>
                        <a:rPr lang="en-US" sz="2400" dirty="0">
                          <a:effectLst/>
                        </a:rPr>
                        <a:t>245</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a:effectLst/>
                        </a:rPr>
                        <a:t>1 </a:t>
                      </a:r>
                      <a:r>
                        <a:rPr lang="en-US" sz="2400" dirty="0" smtClean="0">
                          <a:effectLst/>
                        </a:rPr>
                        <a:t>2</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smtClean="0">
                          <a:effectLst/>
                          <a:latin typeface="Times New Roman"/>
                          <a:ea typeface="Times New Roman"/>
                        </a:rPr>
                        <a:t>A tale of two cities $h [electronic</a:t>
                      </a:r>
                      <a:r>
                        <a:rPr lang="en-US" sz="2400" baseline="0" dirty="0" smtClean="0">
                          <a:effectLst/>
                          <a:latin typeface="Times New Roman"/>
                          <a:ea typeface="Times New Roman"/>
                        </a:rPr>
                        <a:t> resource]</a:t>
                      </a:r>
                      <a:endParaRPr lang="en-US" sz="2400" dirty="0">
                        <a:effectLst/>
                        <a:latin typeface="Times New Roman"/>
                        <a:ea typeface="Times New Roman"/>
                      </a:endParaRPr>
                    </a:p>
                  </a:txBody>
                  <a:tcPr marL="9525" marR="9525" marT="9525" marB="9525"/>
                </a:tc>
              </a:tr>
            </a:tbl>
          </a:graphicData>
        </a:graphic>
      </p:graphicFrame>
      <p:sp>
        <p:nvSpPr>
          <p:cNvPr id="9" name="&quot;No&quot; Symbol 8"/>
          <p:cNvSpPr/>
          <p:nvPr/>
        </p:nvSpPr>
        <p:spPr>
          <a:xfrm>
            <a:off x="4419600" y="2347110"/>
            <a:ext cx="2816225" cy="2057400"/>
          </a:xfrm>
          <a:prstGeom prst="noSmoking">
            <a:avLst/>
          </a:prstGeom>
          <a:solidFill>
            <a:srgbClr val="FF0000">
              <a:alpha val="4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p:cNvSpPr txBox="1"/>
          <p:nvPr/>
        </p:nvSpPr>
        <p:spPr>
          <a:xfrm>
            <a:off x="1554726" y="1519535"/>
            <a:ext cx="6019800" cy="461665"/>
          </a:xfrm>
          <a:prstGeom prst="rect">
            <a:avLst/>
          </a:prstGeom>
          <a:noFill/>
        </p:spPr>
        <p:txBody>
          <a:bodyPr wrap="square" rtlCol="0">
            <a:spAutoFit/>
          </a:bodyPr>
          <a:lstStyle/>
          <a:p>
            <a:pPr algn="ctr"/>
            <a:r>
              <a:rPr lang="en-US" sz="2400" b="1" i="1" dirty="0" smtClean="0"/>
              <a:t>General material designation (GMD)</a:t>
            </a:r>
            <a:endParaRPr lang="en-US" sz="2400" b="1" i="1" dirty="0"/>
          </a:p>
        </p:txBody>
      </p:sp>
    </p:spTree>
    <p:extLst>
      <p:ext uri="{BB962C8B-B14F-4D97-AF65-F5344CB8AC3E}">
        <p14:creationId xmlns:p14="http://schemas.microsoft.com/office/powerpoint/2010/main" val="3555219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609600"/>
            <a:ext cx="8153400" cy="914400"/>
          </a:xfrm>
        </p:spPr>
        <p:txBody>
          <a:bodyPr/>
          <a:lstStyle/>
          <a:p>
            <a:pPr algn="ctr" fontAlgn="auto">
              <a:spcAft>
                <a:spcPts val="0"/>
              </a:spcAft>
              <a:defRPr/>
            </a:pPr>
            <a:r>
              <a:rPr lang="en-US" dirty="0" smtClean="0"/>
              <a:t>MARC Tag 245 $c</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05523694"/>
              </p:ext>
            </p:extLst>
          </p:nvPr>
        </p:nvGraphicFramePr>
        <p:xfrm>
          <a:off x="457200" y="5334000"/>
          <a:ext cx="8229600" cy="750570"/>
        </p:xfrm>
        <a:graphic>
          <a:graphicData uri="http://schemas.openxmlformats.org/drawingml/2006/table">
            <a:tbl>
              <a:tblPr>
                <a:tableStyleId>{5C22544A-7EE6-4342-B048-85BDC9FD1C3A}</a:tableStyleId>
              </a:tblPr>
              <a:tblGrid>
                <a:gridCol w="823126"/>
                <a:gridCol w="583643"/>
                <a:gridCol w="6822831"/>
              </a:tblGrid>
              <a:tr h="613410">
                <a:tc>
                  <a:txBody>
                    <a:bodyPr/>
                    <a:lstStyle/>
                    <a:p>
                      <a:pPr marL="0" marR="0">
                        <a:spcBef>
                          <a:spcPts val="0"/>
                        </a:spcBef>
                        <a:spcAft>
                          <a:spcPts val="0"/>
                        </a:spcAft>
                      </a:pPr>
                      <a:r>
                        <a:rPr lang="en-US" sz="2400" dirty="0">
                          <a:effectLst/>
                        </a:rPr>
                        <a:t>245</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a:effectLst/>
                        </a:rPr>
                        <a:t>1 </a:t>
                      </a:r>
                      <a:r>
                        <a:rPr lang="en-US" sz="2400" dirty="0" smtClean="0">
                          <a:effectLst/>
                        </a:rPr>
                        <a:t>0</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smtClean="0">
                          <a:effectLst/>
                          <a:latin typeface="Times New Roman"/>
                          <a:ea typeface="Times New Roman"/>
                        </a:rPr>
                        <a:t>Library life / $c by Michael Gorman,</a:t>
                      </a:r>
                      <a:r>
                        <a:rPr lang="en-US" sz="2400" baseline="0" dirty="0" smtClean="0">
                          <a:effectLst/>
                          <a:latin typeface="Times New Roman"/>
                          <a:ea typeface="Times New Roman"/>
                        </a:rPr>
                        <a:t> </a:t>
                      </a:r>
                      <a:r>
                        <a:rPr lang="en-US" sz="2400" baseline="0" dirty="0" err="1" smtClean="0">
                          <a:effectLst/>
                          <a:latin typeface="Times New Roman"/>
                          <a:ea typeface="Times New Roman"/>
                        </a:rPr>
                        <a:t>Melvil</a:t>
                      </a:r>
                      <a:r>
                        <a:rPr lang="en-US" sz="2400" baseline="0" dirty="0" smtClean="0">
                          <a:effectLst/>
                          <a:latin typeface="Times New Roman"/>
                          <a:ea typeface="Times New Roman"/>
                        </a:rPr>
                        <a:t> Dewey, J. Edgar Hoover, and Madeleine </a:t>
                      </a:r>
                      <a:r>
                        <a:rPr lang="en-US" sz="2400" baseline="0" dirty="0" err="1" smtClean="0">
                          <a:effectLst/>
                          <a:latin typeface="Times New Roman"/>
                          <a:ea typeface="Times New Roman"/>
                        </a:rPr>
                        <a:t>L’Engle</a:t>
                      </a:r>
                      <a:r>
                        <a:rPr lang="en-US" sz="2400" baseline="0" dirty="0" smtClean="0">
                          <a:effectLst/>
                          <a:latin typeface="Times New Roman"/>
                          <a:ea typeface="Times New Roman"/>
                        </a:rPr>
                        <a:t>. </a:t>
                      </a:r>
                      <a:endParaRPr lang="en-US" sz="2400" dirty="0">
                        <a:effectLst/>
                        <a:latin typeface="Times New Roman"/>
                        <a:ea typeface="Times New Roman"/>
                      </a:endParaRPr>
                    </a:p>
                  </a:txBody>
                  <a:tcPr marL="9525" marR="9525" marT="9525" marB="9525"/>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825087982"/>
              </p:ext>
            </p:extLst>
          </p:nvPr>
        </p:nvGraphicFramePr>
        <p:xfrm>
          <a:off x="647700" y="3124200"/>
          <a:ext cx="7848600" cy="613410"/>
        </p:xfrm>
        <a:graphic>
          <a:graphicData uri="http://schemas.openxmlformats.org/drawingml/2006/table">
            <a:tbl>
              <a:tblPr>
                <a:tableStyleId>{5C22544A-7EE6-4342-B048-85BDC9FD1C3A}</a:tableStyleId>
              </a:tblPr>
              <a:tblGrid>
                <a:gridCol w="785018"/>
                <a:gridCol w="556623"/>
                <a:gridCol w="6506959"/>
              </a:tblGrid>
              <a:tr h="613410">
                <a:tc>
                  <a:txBody>
                    <a:bodyPr/>
                    <a:lstStyle/>
                    <a:p>
                      <a:pPr marL="0" marR="0">
                        <a:spcBef>
                          <a:spcPts val="0"/>
                        </a:spcBef>
                        <a:spcAft>
                          <a:spcPts val="0"/>
                        </a:spcAft>
                      </a:pPr>
                      <a:r>
                        <a:rPr lang="en-US" sz="2400" dirty="0">
                          <a:effectLst/>
                        </a:rPr>
                        <a:t>245</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a:effectLst/>
                        </a:rPr>
                        <a:t>1 </a:t>
                      </a:r>
                      <a:r>
                        <a:rPr lang="en-US" sz="2400" dirty="0" smtClean="0">
                          <a:effectLst/>
                        </a:rPr>
                        <a:t>0</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smtClean="0">
                          <a:effectLst/>
                          <a:latin typeface="Times New Roman"/>
                          <a:ea typeface="Times New Roman"/>
                        </a:rPr>
                        <a:t>Library life / $c by Michael Gorman…</a:t>
                      </a:r>
                      <a:r>
                        <a:rPr lang="en-US" sz="2400" baseline="0" dirty="0" smtClean="0">
                          <a:effectLst/>
                          <a:latin typeface="Times New Roman"/>
                          <a:ea typeface="Times New Roman"/>
                        </a:rPr>
                        <a:t> [et al.].</a:t>
                      </a:r>
                      <a:endParaRPr lang="en-US" sz="2400" dirty="0">
                        <a:effectLst/>
                        <a:latin typeface="Times New Roman"/>
                        <a:ea typeface="Times New Roman"/>
                      </a:endParaRPr>
                    </a:p>
                  </a:txBody>
                  <a:tcPr marL="9525" marR="9525" marT="9525" marB="9525"/>
                </a:tc>
              </a:tr>
            </a:tbl>
          </a:graphicData>
        </a:graphic>
      </p:graphicFrame>
      <p:sp>
        <p:nvSpPr>
          <p:cNvPr id="4" name="TextBox 3"/>
          <p:cNvSpPr txBox="1"/>
          <p:nvPr/>
        </p:nvSpPr>
        <p:spPr>
          <a:xfrm>
            <a:off x="3352800" y="2362200"/>
            <a:ext cx="2438400" cy="523220"/>
          </a:xfrm>
          <a:prstGeom prst="rect">
            <a:avLst/>
          </a:prstGeom>
          <a:noFill/>
        </p:spPr>
        <p:txBody>
          <a:bodyPr wrap="square" rtlCol="0">
            <a:spAutoFit/>
          </a:bodyPr>
          <a:lstStyle/>
          <a:p>
            <a:pPr algn="ctr"/>
            <a:r>
              <a:rPr lang="en-US" sz="2800" b="1" dirty="0" smtClean="0"/>
              <a:t>AACR2</a:t>
            </a:r>
            <a:endParaRPr lang="en-US" sz="2800" b="1" dirty="0"/>
          </a:p>
        </p:txBody>
      </p:sp>
      <p:sp>
        <p:nvSpPr>
          <p:cNvPr id="7" name="TextBox 6"/>
          <p:cNvSpPr txBox="1"/>
          <p:nvPr/>
        </p:nvSpPr>
        <p:spPr>
          <a:xfrm>
            <a:off x="4000500" y="3937120"/>
            <a:ext cx="1143000" cy="523220"/>
          </a:xfrm>
          <a:prstGeom prst="rect">
            <a:avLst/>
          </a:prstGeom>
          <a:noFill/>
        </p:spPr>
        <p:txBody>
          <a:bodyPr wrap="square" rtlCol="0">
            <a:spAutoFit/>
          </a:bodyPr>
          <a:lstStyle/>
          <a:p>
            <a:pPr algn="ctr"/>
            <a:r>
              <a:rPr lang="en-US" sz="2800" b="1" dirty="0" smtClean="0"/>
              <a:t>RDA</a:t>
            </a:r>
            <a:endParaRPr lang="en-US" sz="2800" b="1" dirty="0"/>
          </a:p>
        </p:txBody>
      </p:sp>
      <p:graphicFrame>
        <p:nvGraphicFramePr>
          <p:cNvPr id="8" name="Table 7"/>
          <p:cNvGraphicFramePr>
            <a:graphicFrameLocks noGrp="1"/>
          </p:cNvGraphicFramePr>
          <p:nvPr>
            <p:extLst>
              <p:ext uri="{D42A27DB-BD31-4B8C-83A1-F6EECF244321}">
                <p14:modId xmlns:p14="http://schemas.microsoft.com/office/powerpoint/2010/main" val="1284662715"/>
              </p:ext>
            </p:extLst>
          </p:nvPr>
        </p:nvGraphicFramePr>
        <p:xfrm>
          <a:off x="476250" y="4724400"/>
          <a:ext cx="8191500" cy="384810"/>
        </p:xfrm>
        <a:graphic>
          <a:graphicData uri="http://schemas.openxmlformats.org/drawingml/2006/table">
            <a:tbl>
              <a:tblPr>
                <a:tableStyleId>{5C22544A-7EE6-4342-B048-85BDC9FD1C3A}</a:tableStyleId>
              </a:tblPr>
              <a:tblGrid>
                <a:gridCol w="819315"/>
                <a:gridCol w="580941"/>
                <a:gridCol w="6791244"/>
              </a:tblGrid>
              <a:tr h="327227">
                <a:tc>
                  <a:txBody>
                    <a:bodyPr/>
                    <a:lstStyle/>
                    <a:p>
                      <a:pPr marL="0" marR="0">
                        <a:spcBef>
                          <a:spcPts val="0"/>
                        </a:spcBef>
                        <a:spcAft>
                          <a:spcPts val="0"/>
                        </a:spcAft>
                      </a:pPr>
                      <a:r>
                        <a:rPr lang="en-US" sz="2400" dirty="0">
                          <a:effectLst/>
                        </a:rPr>
                        <a:t>245</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a:effectLst/>
                        </a:rPr>
                        <a:t>1 </a:t>
                      </a:r>
                      <a:r>
                        <a:rPr lang="en-US" sz="2400" dirty="0" smtClean="0">
                          <a:effectLst/>
                        </a:rPr>
                        <a:t>0</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smtClean="0">
                          <a:effectLst/>
                          <a:latin typeface="Times New Roman"/>
                          <a:ea typeface="Times New Roman"/>
                        </a:rPr>
                        <a:t>Library life / $c by Michael Gorman</a:t>
                      </a:r>
                      <a:r>
                        <a:rPr lang="en-US" sz="2400" baseline="0" dirty="0" smtClean="0">
                          <a:effectLst/>
                          <a:latin typeface="Times New Roman"/>
                          <a:ea typeface="Times New Roman"/>
                        </a:rPr>
                        <a:t> [and three others]. </a:t>
                      </a:r>
                      <a:endParaRPr lang="en-US" sz="2400" dirty="0">
                        <a:effectLst/>
                        <a:latin typeface="Times New Roman"/>
                        <a:ea typeface="Times New Roman"/>
                      </a:endParaRPr>
                    </a:p>
                  </a:txBody>
                  <a:tcPr marL="9525" marR="9525" marT="9525" marB="9525"/>
                </a:tc>
              </a:tr>
            </a:tbl>
          </a:graphicData>
        </a:graphic>
      </p:graphicFrame>
      <p:sp>
        <p:nvSpPr>
          <p:cNvPr id="9" name="TextBox 8"/>
          <p:cNvSpPr txBox="1"/>
          <p:nvPr/>
        </p:nvSpPr>
        <p:spPr>
          <a:xfrm>
            <a:off x="1562100" y="1676400"/>
            <a:ext cx="6019800" cy="461665"/>
          </a:xfrm>
          <a:prstGeom prst="rect">
            <a:avLst/>
          </a:prstGeom>
          <a:noFill/>
        </p:spPr>
        <p:txBody>
          <a:bodyPr wrap="square" rtlCol="0">
            <a:spAutoFit/>
          </a:bodyPr>
          <a:lstStyle/>
          <a:p>
            <a:pPr algn="ctr"/>
            <a:r>
              <a:rPr lang="en-US" sz="2400" b="1" i="1" dirty="0" smtClean="0"/>
              <a:t>Statement of responsibility</a:t>
            </a:r>
            <a:endParaRPr lang="en-US" sz="2400" b="1" i="1" dirty="0"/>
          </a:p>
        </p:txBody>
      </p:sp>
    </p:spTree>
    <p:extLst>
      <p:ext uri="{BB962C8B-B14F-4D97-AF65-F5344CB8AC3E}">
        <p14:creationId xmlns:p14="http://schemas.microsoft.com/office/powerpoint/2010/main" val="22042029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13459"/>
            <a:ext cx="8077200" cy="1143000"/>
          </a:xfrm>
        </p:spPr>
        <p:txBody>
          <a:bodyPr/>
          <a:lstStyle/>
          <a:p>
            <a:pPr algn="ctr" fontAlgn="auto">
              <a:spcAft>
                <a:spcPts val="0"/>
              </a:spcAft>
              <a:defRPr/>
            </a:pPr>
            <a:r>
              <a:rPr lang="en-US" dirty="0" smtClean="0"/>
              <a:t>MARC Tag 246</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15920233"/>
              </p:ext>
            </p:extLst>
          </p:nvPr>
        </p:nvGraphicFramePr>
        <p:xfrm>
          <a:off x="647700" y="4114800"/>
          <a:ext cx="7848600" cy="1116330"/>
        </p:xfrm>
        <a:graphic>
          <a:graphicData uri="http://schemas.openxmlformats.org/drawingml/2006/table">
            <a:tbl>
              <a:tblPr>
                <a:tableStyleId>{5C22544A-7EE6-4342-B048-85BDC9FD1C3A}</a:tableStyleId>
              </a:tblPr>
              <a:tblGrid>
                <a:gridCol w="785018"/>
                <a:gridCol w="556623"/>
                <a:gridCol w="6506959"/>
              </a:tblGrid>
              <a:tr h="613410">
                <a:tc>
                  <a:txBody>
                    <a:bodyPr/>
                    <a:lstStyle/>
                    <a:p>
                      <a:pPr marL="0" marR="0">
                        <a:spcBef>
                          <a:spcPts val="0"/>
                        </a:spcBef>
                        <a:spcAft>
                          <a:spcPts val="0"/>
                        </a:spcAft>
                      </a:pPr>
                      <a:r>
                        <a:rPr lang="en-US" sz="2400" dirty="0" smtClean="0">
                          <a:effectLst/>
                        </a:rPr>
                        <a:t>246</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smtClean="0">
                          <a:effectLst/>
                        </a:rPr>
                        <a:t>3 _</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smtClean="0">
                          <a:effectLst/>
                          <a:latin typeface="Times New Roman"/>
                          <a:ea typeface="Times New Roman"/>
                        </a:rPr>
                        <a:t>Cataloger</a:t>
                      </a:r>
                      <a:r>
                        <a:rPr lang="en-US" sz="2400" baseline="0" dirty="0" smtClean="0">
                          <a:effectLst/>
                          <a:latin typeface="Times New Roman"/>
                          <a:ea typeface="Times New Roman"/>
                        </a:rPr>
                        <a:t>’s guide to Functional Requirements of Bibliographic Records and Resource Description and Access</a:t>
                      </a:r>
                      <a:endParaRPr lang="en-US" sz="2400" dirty="0">
                        <a:effectLst/>
                        <a:latin typeface="Times New Roman"/>
                        <a:ea typeface="Times New Roman"/>
                      </a:endParaRPr>
                    </a:p>
                  </a:txBody>
                  <a:tcPr marL="9525" marR="9525" marT="9525" marB="9525"/>
                </a:tc>
              </a:tr>
            </a:tbl>
          </a:graphicData>
        </a:graphic>
      </p:graphicFrame>
      <p:graphicFrame>
        <p:nvGraphicFramePr>
          <p:cNvPr id="9" name="Content Placeholder 4"/>
          <p:cNvGraphicFramePr>
            <a:graphicFrameLocks/>
          </p:cNvGraphicFramePr>
          <p:nvPr>
            <p:extLst>
              <p:ext uri="{D42A27DB-BD31-4B8C-83A1-F6EECF244321}">
                <p14:modId xmlns:p14="http://schemas.microsoft.com/office/powerpoint/2010/main" val="2934727273"/>
              </p:ext>
            </p:extLst>
          </p:nvPr>
        </p:nvGraphicFramePr>
        <p:xfrm>
          <a:off x="647700" y="2743200"/>
          <a:ext cx="7848600" cy="1116330"/>
        </p:xfrm>
        <a:graphic>
          <a:graphicData uri="http://schemas.openxmlformats.org/drawingml/2006/table">
            <a:tbl>
              <a:tblPr>
                <a:tableStyleId>{5C22544A-7EE6-4342-B048-85BDC9FD1C3A}</a:tableStyleId>
              </a:tblPr>
              <a:tblGrid>
                <a:gridCol w="785018"/>
                <a:gridCol w="556623"/>
                <a:gridCol w="6506959"/>
              </a:tblGrid>
              <a:tr h="613410">
                <a:tc>
                  <a:txBody>
                    <a:bodyPr/>
                    <a:lstStyle/>
                    <a:p>
                      <a:pPr marL="0" marR="0">
                        <a:spcBef>
                          <a:spcPts val="0"/>
                        </a:spcBef>
                        <a:spcAft>
                          <a:spcPts val="0"/>
                        </a:spcAft>
                      </a:pPr>
                      <a:r>
                        <a:rPr lang="en-US" sz="2400" dirty="0" smtClean="0">
                          <a:effectLst/>
                        </a:rPr>
                        <a:t>245</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smtClean="0">
                          <a:effectLst/>
                        </a:rPr>
                        <a:t>10</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smtClean="0">
                          <a:effectLst/>
                          <a:latin typeface="Times New Roman"/>
                          <a:ea typeface="Times New Roman"/>
                        </a:rPr>
                        <a:t>Cataloger</a:t>
                      </a:r>
                      <a:r>
                        <a:rPr lang="en-US" sz="2400" baseline="0" dirty="0" smtClean="0">
                          <a:effectLst/>
                          <a:latin typeface="Times New Roman"/>
                          <a:ea typeface="Times New Roman"/>
                        </a:rPr>
                        <a:t>’s guide to Functional Requirements of Bibliographic Records &amp; Resource Description and Access.</a:t>
                      </a:r>
                      <a:endParaRPr lang="en-US" sz="2400" dirty="0">
                        <a:effectLst/>
                        <a:latin typeface="Times New Roman"/>
                        <a:ea typeface="Times New Roman"/>
                      </a:endParaRPr>
                    </a:p>
                  </a:txBody>
                  <a:tcPr marL="9525" marR="9525" marT="9525" marB="9525"/>
                </a:tc>
              </a:tr>
            </a:tbl>
          </a:graphicData>
        </a:graphic>
      </p:graphicFrame>
      <p:sp>
        <p:nvSpPr>
          <p:cNvPr id="3" name="TextBox 2"/>
          <p:cNvSpPr txBox="1"/>
          <p:nvPr/>
        </p:nvSpPr>
        <p:spPr>
          <a:xfrm>
            <a:off x="1562100" y="1526962"/>
            <a:ext cx="6019800" cy="461665"/>
          </a:xfrm>
          <a:prstGeom prst="rect">
            <a:avLst/>
          </a:prstGeom>
          <a:noFill/>
        </p:spPr>
        <p:txBody>
          <a:bodyPr wrap="square" rtlCol="0">
            <a:spAutoFit/>
          </a:bodyPr>
          <a:lstStyle/>
          <a:p>
            <a:pPr algn="ctr"/>
            <a:r>
              <a:rPr lang="en-US" sz="2400" b="1" i="1" dirty="0" smtClean="0"/>
              <a:t>Varying form of title</a:t>
            </a:r>
            <a:endParaRPr lang="en-US" sz="2400" b="1" i="1" dirty="0"/>
          </a:p>
        </p:txBody>
      </p:sp>
      <p:sp>
        <p:nvSpPr>
          <p:cNvPr id="11" name="TextBox 10"/>
          <p:cNvSpPr txBox="1"/>
          <p:nvPr/>
        </p:nvSpPr>
        <p:spPr>
          <a:xfrm>
            <a:off x="616914" y="2028855"/>
            <a:ext cx="7162800" cy="461665"/>
          </a:xfrm>
          <a:prstGeom prst="rect">
            <a:avLst/>
          </a:prstGeom>
          <a:noFill/>
        </p:spPr>
        <p:txBody>
          <a:bodyPr wrap="square" rtlCol="0">
            <a:spAutoFit/>
          </a:bodyPr>
          <a:lstStyle/>
          <a:p>
            <a:pPr algn="ctr"/>
            <a:r>
              <a:rPr lang="en-US" sz="2400" dirty="0" smtClean="0"/>
              <a:t>Keep or create an entry for added access.</a:t>
            </a:r>
            <a:endParaRPr lang="en-US" sz="2400" dirty="0"/>
          </a:p>
        </p:txBody>
      </p:sp>
      <p:graphicFrame>
        <p:nvGraphicFramePr>
          <p:cNvPr id="13" name="Content Placeholder 4"/>
          <p:cNvGraphicFramePr>
            <a:graphicFrameLocks/>
          </p:cNvGraphicFramePr>
          <p:nvPr>
            <p:extLst>
              <p:ext uri="{D42A27DB-BD31-4B8C-83A1-F6EECF244321}">
                <p14:modId xmlns:p14="http://schemas.microsoft.com/office/powerpoint/2010/main" val="974158566"/>
              </p:ext>
            </p:extLst>
          </p:nvPr>
        </p:nvGraphicFramePr>
        <p:xfrm>
          <a:off x="647700" y="5257800"/>
          <a:ext cx="7848600" cy="461010"/>
        </p:xfrm>
        <a:graphic>
          <a:graphicData uri="http://schemas.openxmlformats.org/drawingml/2006/table">
            <a:tbl>
              <a:tblPr>
                <a:tableStyleId>{5C22544A-7EE6-4342-B048-85BDC9FD1C3A}</a:tableStyleId>
              </a:tblPr>
              <a:tblGrid>
                <a:gridCol w="785018"/>
                <a:gridCol w="556623"/>
                <a:gridCol w="6506959"/>
              </a:tblGrid>
              <a:tr h="461010">
                <a:tc>
                  <a:txBody>
                    <a:bodyPr/>
                    <a:lstStyle/>
                    <a:p>
                      <a:pPr marL="0" marR="0">
                        <a:spcBef>
                          <a:spcPts val="0"/>
                        </a:spcBef>
                        <a:spcAft>
                          <a:spcPts val="0"/>
                        </a:spcAft>
                      </a:pPr>
                      <a:r>
                        <a:rPr lang="en-US" sz="2400" dirty="0" smtClean="0">
                          <a:effectLst/>
                        </a:rPr>
                        <a:t>246</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smtClean="0">
                          <a:effectLst/>
                        </a:rPr>
                        <a:t>1 8</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smtClean="0">
                          <a:effectLst/>
                          <a:latin typeface="Times New Roman"/>
                          <a:ea typeface="Times New Roman"/>
                        </a:rPr>
                        <a:t>Cataloger</a:t>
                      </a:r>
                      <a:r>
                        <a:rPr lang="en-US" sz="2400" baseline="0" dirty="0" smtClean="0">
                          <a:effectLst/>
                          <a:latin typeface="Times New Roman"/>
                          <a:ea typeface="Times New Roman"/>
                        </a:rPr>
                        <a:t>’s guide to FRBR and RDA</a:t>
                      </a:r>
                      <a:endParaRPr lang="en-US" sz="2400" dirty="0">
                        <a:effectLst/>
                        <a:latin typeface="Times New Roman"/>
                        <a:ea typeface="Times New Roman"/>
                      </a:endParaRPr>
                    </a:p>
                  </a:txBody>
                  <a:tcPr marL="9525" marR="9525" marT="9525" marB="9525"/>
                </a:tc>
              </a:tr>
            </a:tbl>
          </a:graphicData>
        </a:graphic>
      </p:graphicFrame>
    </p:spTree>
    <p:extLst>
      <p:ext uri="{BB962C8B-B14F-4D97-AF65-F5344CB8AC3E}">
        <p14:creationId xmlns:p14="http://schemas.microsoft.com/office/powerpoint/2010/main" val="2764857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459"/>
            <a:ext cx="8077200" cy="1143000"/>
          </a:xfrm>
        </p:spPr>
        <p:txBody>
          <a:bodyPr/>
          <a:lstStyle/>
          <a:p>
            <a:pPr algn="ctr" fontAlgn="auto">
              <a:spcAft>
                <a:spcPts val="0"/>
              </a:spcAft>
              <a:defRPr/>
            </a:pPr>
            <a:r>
              <a:rPr lang="en-US" dirty="0" smtClean="0"/>
              <a:t>MARC Tag 246</a:t>
            </a:r>
            <a:endParaRPr lang="en-US" dirty="0"/>
          </a:p>
        </p:txBody>
      </p:sp>
      <p:sp>
        <p:nvSpPr>
          <p:cNvPr id="3" name="TextBox 2"/>
          <p:cNvSpPr txBox="1"/>
          <p:nvPr/>
        </p:nvSpPr>
        <p:spPr>
          <a:xfrm>
            <a:off x="1188414" y="1566291"/>
            <a:ext cx="6019800" cy="461665"/>
          </a:xfrm>
          <a:prstGeom prst="rect">
            <a:avLst/>
          </a:prstGeom>
          <a:noFill/>
        </p:spPr>
        <p:txBody>
          <a:bodyPr wrap="square" rtlCol="0">
            <a:spAutoFit/>
          </a:bodyPr>
          <a:lstStyle/>
          <a:p>
            <a:pPr algn="ctr"/>
            <a:r>
              <a:rPr lang="en-US" sz="2400" b="1" i="1" dirty="0" smtClean="0"/>
              <a:t>Varying form of title</a:t>
            </a:r>
            <a:endParaRPr lang="en-US" sz="2400" b="1" i="1" dirty="0"/>
          </a:p>
        </p:txBody>
      </p:sp>
      <p:graphicFrame>
        <p:nvGraphicFramePr>
          <p:cNvPr id="10" name="Content Placeholder 4"/>
          <p:cNvGraphicFramePr>
            <a:graphicFrameLocks/>
          </p:cNvGraphicFramePr>
          <p:nvPr>
            <p:extLst>
              <p:ext uri="{D42A27DB-BD31-4B8C-83A1-F6EECF244321}">
                <p14:modId xmlns:p14="http://schemas.microsoft.com/office/powerpoint/2010/main" val="2845567505"/>
              </p:ext>
            </p:extLst>
          </p:nvPr>
        </p:nvGraphicFramePr>
        <p:xfrm>
          <a:off x="685800" y="3124200"/>
          <a:ext cx="7848600" cy="613410"/>
        </p:xfrm>
        <a:graphic>
          <a:graphicData uri="http://schemas.openxmlformats.org/drawingml/2006/table">
            <a:tbl>
              <a:tblPr>
                <a:tableStyleId>{5C22544A-7EE6-4342-B048-85BDC9FD1C3A}</a:tableStyleId>
              </a:tblPr>
              <a:tblGrid>
                <a:gridCol w="785018"/>
                <a:gridCol w="556623"/>
                <a:gridCol w="6506959"/>
              </a:tblGrid>
              <a:tr h="613410">
                <a:tc>
                  <a:txBody>
                    <a:bodyPr/>
                    <a:lstStyle/>
                    <a:p>
                      <a:pPr marL="0" marR="0">
                        <a:spcBef>
                          <a:spcPts val="0"/>
                        </a:spcBef>
                        <a:spcAft>
                          <a:spcPts val="0"/>
                        </a:spcAft>
                      </a:pPr>
                      <a:r>
                        <a:rPr lang="en-US" sz="2400" dirty="0" smtClean="0">
                          <a:effectLst/>
                        </a:rPr>
                        <a:t>246</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smtClean="0">
                          <a:effectLst/>
                        </a:rPr>
                        <a:t>3 _</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smtClean="0">
                          <a:effectLst/>
                          <a:latin typeface="Times New Roman"/>
                          <a:ea typeface="Times New Roman"/>
                        </a:rPr>
                        <a:t>Spelling </a:t>
                      </a:r>
                      <a:r>
                        <a:rPr lang="en-US" sz="2400" smtClean="0">
                          <a:effectLst/>
                          <a:latin typeface="Times New Roman"/>
                          <a:ea typeface="Times New Roman"/>
                        </a:rPr>
                        <a:t>errors</a:t>
                      </a:r>
                      <a:endParaRPr lang="en-US" sz="2400" dirty="0">
                        <a:effectLst/>
                        <a:latin typeface="Times New Roman"/>
                        <a:ea typeface="Times New Roman"/>
                      </a:endParaRPr>
                    </a:p>
                  </a:txBody>
                  <a:tcPr marL="9525" marR="9525" marT="9525" marB="9525"/>
                </a:tc>
              </a:tr>
            </a:tbl>
          </a:graphicData>
        </a:graphic>
      </p:graphicFrame>
      <p:sp>
        <p:nvSpPr>
          <p:cNvPr id="12" name="TextBox 11"/>
          <p:cNvSpPr txBox="1"/>
          <p:nvPr/>
        </p:nvSpPr>
        <p:spPr>
          <a:xfrm>
            <a:off x="914400" y="2286000"/>
            <a:ext cx="7391400" cy="677108"/>
          </a:xfrm>
          <a:prstGeom prst="rect">
            <a:avLst/>
          </a:prstGeom>
          <a:noFill/>
        </p:spPr>
        <p:txBody>
          <a:bodyPr wrap="square" rtlCol="0">
            <a:spAutoFit/>
          </a:bodyPr>
          <a:lstStyle/>
          <a:p>
            <a:pPr algn="ctr"/>
            <a:r>
              <a:rPr lang="en-US" sz="2000" dirty="0" smtClean="0"/>
              <a:t>Opportunity to address the spelling errors in the Title Proper.</a:t>
            </a:r>
            <a:endParaRPr lang="en-US" sz="2000" dirty="0"/>
          </a:p>
          <a:p>
            <a:endParaRPr lang="en-US" dirty="0"/>
          </a:p>
        </p:txBody>
      </p:sp>
    </p:spTree>
    <p:extLst>
      <p:ext uri="{BB962C8B-B14F-4D97-AF65-F5344CB8AC3E}">
        <p14:creationId xmlns:p14="http://schemas.microsoft.com/office/powerpoint/2010/main" val="35736723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418148"/>
            <a:ext cx="8153400" cy="1143000"/>
          </a:xfrm>
        </p:spPr>
        <p:txBody>
          <a:bodyPr/>
          <a:lstStyle/>
          <a:p>
            <a:pPr algn="ctr" fontAlgn="auto">
              <a:spcAft>
                <a:spcPts val="0"/>
              </a:spcAft>
              <a:defRPr/>
            </a:pPr>
            <a:r>
              <a:rPr lang="en-US" dirty="0" smtClean="0"/>
              <a:t>MARC Tags 336, 337, 338</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10490545"/>
              </p:ext>
            </p:extLst>
          </p:nvPr>
        </p:nvGraphicFramePr>
        <p:xfrm>
          <a:off x="647700" y="2859087"/>
          <a:ext cx="7848600" cy="2627313"/>
        </p:xfrm>
        <a:graphic>
          <a:graphicData uri="http://schemas.openxmlformats.org/drawingml/2006/table">
            <a:tbl>
              <a:tblPr>
                <a:tableStyleId>{5C22544A-7EE6-4342-B048-85BDC9FD1C3A}</a:tableStyleId>
              </a:tblPr>
              <a:tblGrid>
                <a:gridCol w="785018"/>
                <a:gridCol w="586582"/>
                <a:gridCol w="6477000"/>
              </a:tblGrid>
              <a:tr h="875771">
                <a:tc>
                  <a:txBody>
                    <a:bodyPr/>
                    <a:lstStyle/>
                    <a:p>
                      <a:pPr marL="0" marR="0">
                        <a:spcBef>
                          <a:spcPts val="0"/>
                        </a:spcBef>
                        <a:spcAft>
                          <a:spcPts val="0"/>
                        </a:spcAft>
                      </a:pPr>
                      <a:r>
                        <a:rPr lang="en-US" sz="2400" dirty="0" smtClean="0">
                          <a:effectLst/>
                        </a:rPr>
                        <a:t>336</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smtClean="0">
                          <a:effectLst/>
                        </a:rPr>
                        <a:t> _ _</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a:effectLst/>
                        </a:rPr>
                        <a:t>text </a:t>
                      </a:r>
                      <a:r>
                        <a:rPr lang="en-US" sz="2400" dirty="0" smtClean="0">
                          <a:effectLst/>
                        </a:rPr>
                        <a:t>$b txt $2 </a:t>
                      </a:r>
                      <a:r>
                        <a:rPr lang="en-US" sz="2400" dirty="0">
                          <a:effectLst/>
                        </a:rPr>
                        <a:t>rdacontent</a:t>
                      </a:r>
                      <a:endParaRPr lang="en-US" sz="2400" dirty="0">
                        <a:effectLst/>
                        <a:latin typeface="Times New Roman"/>
                        <a:ea typeface="Times New Roman"/>
                      </a:endParaRPr>
                    </a:p>
                  </a:txBody>
                  <a:tcPr marL="9525" marR="9525" marT="9526" marB="9526"/>
                </a:tc>
              </a:tr>
              <a:tr h="875771">
                <a:tc>
                  <a:txBody>
                    <a:bodyPr/>
                    <a:lstStyle/>
                    <a:p>
                      <a:pPr marL="0" marR="0">
                        <a:spcBef>
                          <a:spcPts val="0"/>
                        </a:spcBef>
                        <a:spcAft>
                          <a:spcPts val="0"/>
                        </a:spcAft>
                      </a:pPr>
                      <a:r>
                        <a:rPr lang="en-US" sz="2400" dirty="0">
                          <a:effectLst/>
                        </a:rPr>
                        <a:t>337</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smtClean="0">
                          <a:effectLst/>
                        </a:rPr>
                        <a:t> _ _</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smtClean="0">
                          <a:effectLst/>
                        </a:rPr>
                        <a:t>unmediated $b n $2 </a:t>
                      </a:r>
                      <a:r>
                        <a:rPr lang="en-US" sz="2400" dirty="0">
                          <a:effectLst/>
                        </a:rPr>
                        <a:t>rdamedia</a:t>
                      </a:r>
                      <a:endParaRPr lang="en-US" sz="2400" dirty="0">
                        <a:effectLst/>
                        <a:latin typeface="Times New Roman"/>
                        <a:ea typeface="Times New Roman"/>
                      </a:endParaRPr>
                    </a:p>
                  </a:txBody>
                  <a:tcPr marL="9525" marR="9525" marT="9526" marB="9526"/>
                </a:tc>
              </a:tr>
              <a:tr h="875771">
                <a:tc>
                  <a:txBody>
                    <a:bodyPr/>
                    <a:lstStyle/>
                    <a:p>
                      <a:pPr marL="0" marR="0">
                        <a:spcBef>
                          <a:spcPts val="0"/>
                        </a:spcBef>
                        <a:spcAft>
                          <a:spcPts val="0"/>
                        </a:spcAft>
                      </a:pPr>
                      <a:r>
                        <a:rPr lang="en-US" sz="2400" dirty="0">
                          <a:effectLst/>
                        </a:rPr>
                        <a:t>338</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smtClean="0">
                          <a:effectLst/>
                        </a:rPr>
                        <a:t> _ _</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smtClean="0">
                          <a:effectLst/>
                        </a:rPr>
                        <a:t>volume $b </a:t>
                      </a:r>
                      <a:r>
                        <a:rPr lang="en-US" sz="2400" dirty="0" err="1" smtClean="0">
                          <a:effectLst/>
                        </a:rPr>
                        <a:t>nc</a:t>
                      </a:r>
                      <a:r>
                        <a:rPr lang="en-US" sz="2400" dirty="0" smtClean="0">
                          <a:effectLst/>
                        </a:rPr>
                        <a:t> $2 </a:t>
                      </a:r>
                      <a:r>
                        <a:rPr lang="en-US" sz="2400" dirty="0">
                          <a:effectLst/>
                        </a:rPr>
                        <a:t>rdacarrier</a:t>
                      </a:r>
                      <a:endParaRPr lang="en-US" sz="2400" dirty="0">
                        <a:effectLst/>
                        <a:latin typeface="Times New Roman"/>
                        <a:ea typeface="Times New Roman"/>
                      </a:endParaRPr>
                    </a:p>
                  </a:txBody>
                  <a:tcPr marL="9525" marR="9525" marT="9526" marB="9526"/>
                </a:tc>
              </a:tr>
            </a:tbl>
          </a:graphicData>
        </a:graphic>
      </p:graphicFrame>
      <p:sp>
        <p:nvSpPr>
          <p:cNvPr id="7" name="TextBox 6"/>
          <p:cNvSpPr txBox="1"/>
          <p:nvPr/>
        </p:nvSpPr>
        <p:spPr>
          <a:xfrm>
            <a:off x="1356207" y="1561148"/>
            <a:ext cx="6431586" cy="461665"/>
          </a:xfrm>
          <a:prstGeom prst="rect">
            <a:avLst/>
          </a:prstGeom>
          <a:noFill/>
        </p:spPr>
        <p:txBody>
          <a:bodyPr wrap="square" rtlCol="0">
            <a:spAutoFit/>
          </a:bodyPr>
          <a:lstStyle/>
          <a:p>
            <a:pPr algn="ctr"/>
            <a:r>
              <a:rPr lang="en-US" sz="2400" b="1" i="1" dirty="0" smtClean="0"/>
              <a:t>Content Type, Media Type, and Carrier Type</a:t>
            </a:r>
            <a:endParaRPr lang="en-US" sz="2400" b="1" i="1" dirty="0"/>
          </a:p>
        </p:txBody>
      </p:sp>
      <p:sp>
        <p:nvSpPr>
          <p:cNvPr id="3" name="TextBox 2"/>
          <p:cNvSpPr txBox="1"/>
          <p:nvPr/>
        </p:nvSpPr>
        <p:spPr>
          <a:xfrm>
            <a:off x="2971800" y="2228056"/>
            <a:ext cx="3200400" cy="400110"/>
          </a:xfrm>
          <a:prstGeom prst="rect">
            <a:avLst/>
          </a:prstGeom>
          <a:noFill/>
        </p:spPr>
        <p:txBody>
          <a:bodyPr wrap="square" rtlCol="0">
            <a:spAutoFit/>
          </a:bodyPr>
          <a:lstStyle/>
          <a:p>
            <a:pPr algn="ctr"/>
            <a:r>
              <a:rPr lang="en-US" sz="2000" b="1" dirty="0" smtClean="0"/>
              <a:t>Physical books</a:t>
            </a:r>
            <a:endParaRPr lang="en-US" sz="2000" b="1" dirty="0"/>
          </a:p>
        </p:txBody>
      </p:sp>
    </p:spTree>
    <p:extLst>
      <p:ext uri="{BB962C8B-B14F-4D97-AF65-F5344CB8AC3E}">
        <p14:creationId xmlns:p14="http://schemas.microsoft.com/office/powerpoint/2010/main" val="2315069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53400" cy="1143000"/>
          </a:xfrm>
        </p:spPr>
        <p:txBody>
          <a:bodyPr/>
          <a:lstStyle/>
          <a:p>
            <a:pPr algn="ctr" fontAlgn="auto">
              <a:spcAft>
                <a:spcPts val="0"/>
              </a:spcAft>
              <a:defRPr/>
            </a:pPr>
            <a:r>
              <a:rPr lang="en-US" dirty="0" smtClean="0"/>
              <a:t>MARC Tags 336, 337, 338</a:t>
            </a:r>
            <a:endParaRPr lang="en-US" dirty="0"/>
          </a:p>
        </p:txBody>
      </p:sp>
      <p:sp>
        <p:nvSpPr>
          <p:cNvPr id="7" name="TextBox 6"/>
          <p:cNvSpPr txBox="1"/>
          <p:nvPr/>
        </p:nvSpPr>
        <p:spPr>
          <a:xfrm>
            <a:off x="1188414" y="1314087"/>
            <a:ext cx="6431586" cy="461665"/>
          </a:xfrm>
          <a:prstGeom prst="rect">
            <a:avLst/>
          </a:prstGeom>
          <a:noFill/>
        </p:spPr>
        <p:txBody>
          <a:bodyPr wrap="square" rtlCol="0">
            <a:spAutoFit/>
          </a:bodyPr>
          <a:lstStyle/>
          <a:p>
            <a:pPr algn="ctr"/>
            <a:r>
              <a:rPr lang="en-US" sz="2400" b="1" i="1" dirty="0" smtClean="0"/>
              <a:t>Content Type, Media Type, and Carrier Type</a:t>
            </a:r>
            <a:endParaRPr lang="en-US" sz="2400" b="1" i="1" dirty="0"/>
          </a:p>
        </p:txBody>
      </p:sp>
      <p:sp>
        <p:nvSpPr>
          <p:cNvPr id="8" name="TextBox 7"/>
          <p:cNvSpPr txBox="1"/>
          <p:nvPr/>
        </p:nvSpPr>
        <p:spPr>
          <a:xfrm>
            <a:off x="2667000" y="2228056"/>
            <a:ext cx="3200400" cy="400110"/>
          </a:xfrm>
          <a:prstGeom prst="rect">
            <a:avLst/>
          </a:prstGeom>
          <a:noFill/>
        </p:spPr>
        <p:txBody>
          <a:bodyPr wrap="square" rtlCol="0">
            <a:spAutoFit/>
          </a:bodyPr>
          <a:lstStyle/>
          <a:p>
            <a:pPr algn="ctr"/>
            <a:r>
              <a:rPr lang="en-US" sz="2000" b="1" dirty="0" smtClean="0"/>
              <a:t>eBooks</a:t>
            </a:r>
            <a:endParaRPr lang="en-US" sz="2000" b="1" dirty="0"/>
          </a:p>
        </p:txBody>
      </p:sp>
      <p:graphicFrame>
        <p:nvGraphicFramePr>
          <p:cNvPr id="10" name="Content Placeholder 5"/>
          <p:cNvGraphicFramePr>
            <a:graphicFrameLocks noGrp="1"/>
          </p:cNvGraphicFramePr>
          <p:nvPr>
            <p:ph idx="1"/>
            <p:extLst>
              <p:ext uri="{D42A27DB-BD31-4B8C-83A1-F6EECF244321}">
                <p14:modId xmlns:p14="http://schemas.microsoft.com/office/powerpoint/2010/main" val="1139000759"/>
              </p:ext>
            </p:extLst>
          </p:nvPr>
        </p:nvGraphicFramePr>
        <p:xfrm>
          <a:off x="647700" y="2971800"/>
          <a:ext cx="7848600" cy="2627313"/>
        </p:xfrm>
        <a:graphic>
          <a:graphicData uri="http://schemas.openxmlformats.org/drawingml/2006/table">
            <a:tbl>
              <a:tblPr>
                <a:tableStyleId>{5C22544A-7EE6-4342-B048-85BDC9FD1C3A}</a:tableStyleId>
              </a:tblPr>
              <a:tblGrid>
                <a:gridCol w="785018"/>
                <a:gridCol w="586582"/>
                <a:gridCol w="6477000"/>
              </a:tblGrid>
              <a:tr h="875771">
                <a:tc>
                  <a:txBody>
                    <a:bodyPr/>
                    <a:lstStyle/>
                    <a:p>
                      <a:pPr marL="0" marR="0">
                        <a:spcBef>
                          <a:spcPts val="0"/>
                        </a:spcBef>
                        <a:spcAft>
                          <a:spcPts val="0"/>
                        </a:spcAft>
                      </a:pPr>
                      <a:r>
                        <a:rPr lang="en-US" sz="2400" dirty="0" smtClean="0">
                          <a:effectLst/>
                        </a:rPr>
                        <a:t>336</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smtClean="0">
                          <a:effectLst/>
                        </a:rPr>
                        <a:t> _ _</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a:effectLst/>
                        </a:rPr>
                        <a:t>text $2 rdacontent</a:t>
                      </a:r>
                      <a:endParaRPr lang="en-US" sz="2400" dirty="0">
                        <a:effectLst/>
                        <a:latin typeface="Times New Roman"/>
                        <a:ea typeface="Times New Roman"/>
                      </a:endParaRPr>
                    </a:p>
                  </a:txBody>
                  <a:tcPr marL="9525" marR="9525" marT="9526" marB="9526"/>
                </a:tc>
              </a:tr>
              <a:tr h="875771">
                <a:tc>
                  <a:txBody>
                    <a:bodyPr/>
                    <a:lstStyle/>
                    <a:p>
                      <a:pPr marL="0" marR="0">
                        <a:spcBef>
                          <a:spcPts val="0"/>
                        </a:spcBef>
                        <a:spcAft>
                          <a:spcPts val="0"/>
                        </a:spcAft>
                      </a:pPr>
                      <a:r>
                        <a:rPr lang="en-US" sz="2400" dirty="0">
                          <a:effectLst/>
                        </a:rPr>
                        <a:t>337</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smtClean="0">
                          <a:effectLst/>
                        </a:rPr>
                        <a:t> _ _</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a:effectLst/>
                        </a:rPr>
                        <a:t>computer $2 rdamedia</a:t>
                      </a:r>
                      <a:endParaRPr lang="en-US" sz="2400" dirty="0">
                        <a:effectLst/>
                        <a:latin typeface="Times New Roman"/>
                        <a:ea typeface="Times New Roman"/>
                      </a:endParaRPr>
                    </a:p>
                  </a:txBody>
                  <a:tcPr marL="9525" marR="9525" marT="9526" marB="9526"/>
                </a:tc>
              </a:tr>
              <a:tr h="875771">
                <a:tc>
                  <a:txBody>
                    <a:bodyPr/>
                    <a:lstStyle/>
                    <a:p>
                      <a:pPr marL="0" marR="0">
                        <a:spcBef>
                          <a:spcPts val="0"/>
                        </a:spcBef>
                        <a:spcAft>
                          <a:spcPts val="0"/>
                        </a:spcAft>
                      </a:pPr>
                      <a:r>
                        <a:rPr lang="en-US" sz="2400" dirty="0">
                          <a:effectLst/>
                        </a:rPr>
                        <a:t>338</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smtClean="0">
                          <a:effectLst/>
                        </a:rPr>
                        <a:t> _ _</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a:effectLst/>
                        </a:rPr>
                        <a:t>online resource $2 rdacarrier</a:t>
                      </a:r>
                      <a:endParaRPr lang="en-US" sz="2400" dirty="0">
                        <a:effectLst/>
                        <a:latin typeface="Times New Roman"/>
                        <a:ea typeface="Times New Roman"/>
                      </a:endParaRPr>
                    </a:p>
                  </a:txBody>
                  <a:tcPr marL="9525" marR="9525" marT="9526" marB="9526"/>
                </a:tc>
              </a:tr>
            </a:tbl>
          </a:graphicData>
        </a:graphic>
      </p:graphicFrame>
    </p:spTree>
    <p:extLst>
      <p:ext uri="{BB962C8B-B14F-4D97-AF65-F5344CB8AC3E}">
        <p14:creationId xmlns:p14="http://schemas.microsoft.com/office/powerpoint/2010/main" val="4064756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1919"/>
            <a:ext cx="8153400" cy="1143000"/>
          </a:xfrm>
        </p:spPr>
        <p:txBody>
          <a:bodyPr/>
          <a:lstStyle/>
          <a:p>
            <a:pPr algn="ctr" fontAlgn="auto">
              <a:spcAft>
                <a:spcPts val="0"/>
              </a:spcAft>
              <a:defRPr/>
            </a:pPr>
            <a:r>
              <a:rPr lang="en-US" dirty="0" smtClean="0"/>
              <a:t>MARC Tags 336, 337, 338</a:t>
            </a:r>
            <a:endParaRPr lang="en-US" dirty="0"/>
          </a:p>
        </p:txBody>
      </p:sp>
      <p:sp>
        <p:nvSpPr>
          <p:cNvPr id="7" name="TextBox 6"/>
          <p:cNvSpPr txBox="1"/>
          <p:nvPr/>
        </p:nvSpPr>
        <p:spPr>
          <a:xfrm>
            <a:off x="1188414" y="1544919"/>
            <a:ext cx="6431586" cy="461665"/>
          </a:xfrm>
          <a:prstGeom prst="rect">
            <a:avLst/>
          </a:prstGeom>
          <a:noFill/>
        </p:spPr>
        <p:txBody>
          <a:bodyPr wrap="square" rtlCol="0">
            <a:spAutoFit/>
          </a:bodyPr>
          <a:lstStyle/>
          <a:p>
            <a:pPr algn="ctr"/>
            <a:r>
              <a:rPr lang="en-US" sz="2400" b="1" i="1" dirty="0" smtClean="0"/>
              <a:t>Content Type, Media Type, and Carrier Type</a:t>
            </a:r>
            <a:endParaRPr lang="en-US" sz="2400" b="1" i="1" dirty="0"/>
          </a:p>
        </p:txBody>
      </p:sp>
      <p:sp>
        <p:nvSpPr>
          <p:cNvPr id="8" name="TextBox 7"/>
          <p:cNvSpPr txBox="1"/>
          <p:nvPr/>
        </p:nvSpPr>
        <p:spPr>
          <a:xfrm>
            <a:off x="2667000" y="2228056"/>
            <a:ext cx="3200400" cy="400110"/>
          </a:xfrm>
          <a:prstGeom prst="rect">
            <a:avLst/>
          </a:prstGeom>
          <a:noFill/>
        </p:spPr>
        <p:txBody>
          <a:bodyPr wrap="square" rtlCol="0">
            <a:spAutoFit/>
          </a:bodyPr>
          <a:lstStyle/>
          <a:p>
            <a:pPr algn="ctr"/>
            <a:r>
              <a:rPr lang="en-US" sz="2000" b="1" dirty="0" smtClean="0"/>
              <a:t>Streaming Media</a:t>
            </a:r>
            <a:endParaRPr lang="en-US" sz="2000" b="1" dirty="0"/>
          </a:p>
        </p:txBody>
      </p:sp>
      <p:graphicFrame>
        <p:nvGraphicFramePr>
          <p:cNvPr id="10" name="Content Placeholder 5"/>
          <p:cNvGraphicFramePr>
            <a:graphicFrameLocks noGrp="1"/>
          </p:cNvGraphicFramePr>
          <p:nvPr>
            <p:ph idx="1"/>
            <p:extLst>
              <p:ext uri="{D42A27DB-BD31-4B8C-83A1-F6EECF244321}">
                <p14:modId xmlns:p14="http://schemas.microsoft.com/office/powerpoint/2010/main" val="2777431997"/>
              </p:ext>
            </p:extLst>
          </p:nvPr>
        </p:nvGraphicFramePr>
        <p:xfrm>
          <a:off x="647700" y="2971800"/>
          <a:ext cx="7848600" cy="2627313"/>
        </p:xfrm>
        <a:graphic>
          <a:graphicData uri="http://schemas.openxmlformats.org/drawingml/2006/table">
            <a:tbl>
              <a:tblPr>
                <a:tableStyleId>{5C22544A-7EE6-4342-B048-85BDC9FD1C3A}</a:tableStyleId>
              </a:tblPr>
              <a:tblGrid>
                <a:gridCol w="785018"/>
                <a:gridCol w="586582"/>
                <a:gridCol w="6477000"/>
              </a:tblGrid>
              <a:tr h="875771">
                <a:tc>
                  <a:txBody>
                    <a:bodyPr/>
                    <a:lstStyle/>
                    <a:p>
                      <a:pPr marL="0" marR="0">
                        <a:spcBef>
                          <a:spcPts val="0"/>
                        </a:spcBef>
                        <a:spcAft>
                          <a:spcPts val="0"/>
                        </a:spcAft>
                      </a:pPr>
                      <a:r>
                        <a:rPr lang="en-US" sz="2400" dirty="0" smtClean="0">
                          <a:effectLst/>
                        </a:rPr>
                        <a:t>336</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smtClean="0">
                          <a:effectLst/>
                        </a:rPr>
                        <a:t> _ _</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smtClean="0"/>
                        <a:t>two-dimensional moving image </a:t>
                      </a:r>
                      <a:r>
                        <a:rPr lang="en-US" sz="2400" dirty="0" smtClean="0">
                          <a:effectLst/>
                        </a:rPr>
                        <a:t>$2 </a:t>
                      </a:r>
                      <a:r>
                        <a:rPr lang="en-US" sz="2400" dirty="0">
                          <a:effectLst/>
                        </a:rPr>
                        <a:t>rdacontent</a:t>
                      </a:r>
                      <a:endParaRPr lang="en-US" sz="2400" dirty="0">
                        <a:effectLst/>
                        <a:latin typeface="Times New Roman"/>
                        <a:ea typeface="Times New Roman"/>
                      </a:endParaRPr>
                    </a:p>
                  </a:txBody>
                  <a:tcPr marL="9525" marR="9525" marT="9526" marB="9526"/>
                </a:tc>
              </a:tr>
              <a:tr h="875771">
                <a:tc>
                  <a:txBody>
                    <a:bodyPr/>
                    <a:lstStyle/>
                    <a:p>
                      <a:pPr marL="0" marR="0">
                        <a:spcBef>
                          <a:spcPts val="0"/>
                        </a:spcBef>
                        <a:spcAft>
                          <a:spcPts val="0"/>
                        </a:spcAft>
                      </a:pPr>
                      <a:r>
                        <a:rPr lang="en-US" sz="2400" dirty="0">
                          <a:effectLst/>
                        </a:rPr>
                        <a:t>337</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smtClean="0">
                          <a:effectLst/>
                        </a:rPr>
                        <a:t> _ _</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a:effectLst/>
                        </a:rPr>
                        <a:t>computer $2 rdamedia</a:t>
                      </a:r>
                      <a:endParaRPr lang="en-US" sz="2400" dirty="0">
                        <a:effectLst/>
                        <a:latin typeface="Times New Roman"/>
                        <a:ea typeface="Times New Roman"/>
                      </a:endParaRPr>
                    </a:p>
                  </a:txBody>
                  <a:tcPr marL="9525" marR="9525" marT="9526" marB="9526"/>
                </a:tc>
              </a:tr>
              <a:tr h="875771">
                <a:tc>
                  <a:txBody>
                    <a:bodyPr/>
                    <a:lstStyle/>
                    <a:p>
                      <a:pPr marL="0" marR="0">
                        <a:spcBef>
                          <a:spcPts val="0"/>
                        </a:spcBef>
                        <a:spcAft>
                          <a:spcPts val="0"/>
                        </a:spcAft>
                      </a:pPr>
                      <a:r>
                        <a:rPr lang="en-US" sz="2400" dirty="0">
                          <a:effectLst/>
                        </a:rPr>
                        <a:t>338</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smtClean="0">
                          <a:effectLst/>
                        </a:rPr>
                        <a:t> _ _</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a:effectLst/>
                        </a:rPr>
                        <a:t>online resource $2 rdacarrier</a:t>
                      </a:r>
                      <a:endParaRPr lang="en-US" sz="2400" dirty="0">
                        <a:effectLst/>
                        <a:latin typeface="Times New Roman"/>
                        <a:ea typeface="Times New Roman"/>
                      </a:endParaRPr>
                    </a:p>
                  </a:txBody>
                  <a:tcPr marL="9525" marR="9525" marT="9526" marB="9526"/>
                </a:tc>
              </a:tr>
            </a:tbl>
          </a:graphicData>
        </a:graphic>
      </p:graphicFrame>
    </p:spTree>
    <p:extLst>
      <p:ext uri="{BB962C8B-B14F-4D97-AF65-F5344CB8AC3E}">
        <p14:creationId xmlns:p14="http://schemas.microsoft.com/office/powerpoint/2010/main" val="2388270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53400" cy="1143000"/>
          </a:xfrm>
        </p:spPr>
        <p:txBody>
          <a:bodyPr/>
          <a:lstStyle/>
          <a:p>
            <a:pPr algn="ctr" fontAlgn="auto">
              <a:spcAft>
                <a:spcPts val="0"/>
              </a:spcAft>
              <a:defRPr/>
            </a:pPr>
            <a:r>
              <a:rPr lang="en-US" dirty="0" smtClean="0"/>
              <a:t>MARC Tags 336, 337, 338</a:t>
            </a:r>
            <a:endParaRPr lang="en-US" dirty="0"/>
          </a:p>
        </p:txBody>
      </p:sp>
      <p:sp>
        <p:nvSpPr>
          <p:cNvPr id="7" name="TextBox 6"/>
          <p:cNvSpPr txBox="1"/>
          <p:nvPr/>
        </p:nvSpPr>
        <p:spPr>
          <a:xfrm>
            <a:off x="1188414" y="1752652"/>
            <a:ext cx="6431586" cy="461665"/>
          </a:xfrm>
          <a:prstGeom prst="rect">
            <a:avLst/>
          </a:prstGeom>
          <a:noFill/>
        </p:spPr>
        <p:txBody>
          <a:bodyPr wrap="square" rtlCol="0">
            <a:spAutoFit/>
          </a:bodyPr>
          <a:lstStyle/>
          <a:p>
            <a:pPr algn="ctr"/>
            <a:r>
              <a:rPr lang="en-US" sz="2400" b="1" i="1" dirty="0" smtClean="0"/>
              <a:t>Content Type, Media Type, and Carrier Type</a:t>
            </a:r>
            <a:endParaRPr lang="en-US" sz="2400" b="1" i="1" dirty="0"/>
          </a:p>
        </p:txBody>
      </p:sp>
      <p:sp>
        <p:nvSpPr>
          <p:cNvPr id="8" name="TextBox 7"/>
          <p:cNvSpPr txBox="1"/>
          <p:nvPr/>
        </p:nvSpPr>
        <p:spPr>
          <a:xfrm>
            <a:off x="2667000" y="2819400"/>
            <a:ext cx="3200400" cy="400110"/>
          </a:xfrm>
          <a:prstGeom prst="rect">
            <a:avLst/>
          </a:prstGeom>
          <a:noFill/>
        </p:spPr>
        <p:txBody>
          <a:bodyPr wrap="square" rtlCol="0">
            <a:spAutoFit/>
          </a:bodyPr>
          <a:lstStyle/>
          <a:p>
            <a:pPr algn="ctr"/>
            <a:r>
              <a:rPr lang="en-US" sz="2000" b="1" dirty="0" smtClean="0"/>
              <a:t>Music on Compact Disc</a:t>
            </a:r>
            <a:endParaRPr lang="en-US" sz="2000" b="1" dirty="0"/>
          </a:p>
        </p:txBody>
      </p:sp>
      <p:graphicFrame>
        <p:nvGraphicFramePr>
          <p:cNvPr id="10" name="Content Placeholder 5"/>
          <p:cNvGraphicFramePr>
            <a:graphicFrameLocks noGrp="1"/>
          </p:cNvGraphicFramePr>
          <p:nvPr>
            <p:ph idx="1"/>
            <p:extLst>
              <p:ext uri="{D42A27DB-BD31-4B8C-83A1-F6EECF244321}">
                <p14:modId xmlns:p14="http://schemas.microsoft.com/office/powerpoint/2010/main" val="274160627"/>
              </p:ext>
            </p:extLst>
          </p:nvPr>
        </p:nvGraphicFramePr>
        <p:xfrm>
          <a:off x="609600" y="3429000"/>
          <a:ext cx="7848600" cy="2627313"/>
        </p:xfrm>
        <a:graphic>
          <a:graphicData uri="http://schemas.openxmlformats.org/drawingml/2006/table">
            <a:tbl>
              <a:tblPr>
                <a:tableStyleId>{5C22544A-7EE6-4342-B048-85BDC9FD1C3A}</a:tableStyleId>
              </a:tblPr>
              <a:tblGrid>
                <a:gridCol w="785018"/>
                <a:gridCol w="586582"/>
                <a:gridCol w="6477000"/>
              </a:tblGrid>
              <a:tr h="875771">
                <a:tc>
                  <a:txBody>
                    <a:bodyPr/>
                    <a:lstStyle/>
                    <a:p>
                      <a:pPr marL="0" marR="0">
                        <a:spcBef>
                          <a:spcPts val="0"/>
                        </a:spcBef>
                        <a:spcAft>
                          <a:spcPts val="0"/>
                        </a:spcAft>
                      </a:pPr>
                      <a:r>
                        <a:rPr lang="en-US" sz="2400" dirty="0" smtClean="0">
                          <a:effectLst/>
                        </a:rPr>
                        <a:t>336</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smtClean="0">
                          <a:effectLst/>
                        </a:rPr>
                        <a:t> _ _</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smtClean="0">
                          <a:effectLst/>
                        </a:rPr>
                        <a:t>performed</a:t>
                      </a:r>
                      <a:r>
                        <a:rPr lang="en-US" sz="2400" baseline="0" dirty="0" smtClean="0">
                          <a:effectLst/>
                        </a:rPr>
                        <a:t> music </a:t>
                      </a:r>
                      <a:r>
                        <a:rPr lang="en-US" sz="2400" dirty="0" smtClean="0">
                          <a:effectLst/>
                        </a:rPr>
                        <a:t>$2 </a:t>
                      </a:r>
                      <a:r>
                        <a:rPr lang="en-US" sz="2400" dirty="0">
                          <a:effectLst/>
                        </a:rPr>
                        <a:t>rdacontent</a:t>
                      </a:r>
                      <a:endParaRPr lang="en-US" sz="2400" dirty="0">
                        <a:effectLst/>
                        <a:latin typeface="Times New Roman"/>
                        <a:ea typeface="Times New Roman"/>
                      </a:endParaRPr>
                    </a:p>
                  </a:txBody>
                  <a:tcPr marL="9525" marR="9525" marT="9526" marB="9526"/>
                </a:tc>
              </a:tr>
              <a:tr h="875771">
                <a:tc>
                  <a:txBody>
                    <a:bodyPr/>
                    <a:lstStyle/>
                    <a:p>
                      <a:pPr marL="0" marR="0">
                        <a:spcBef>
                          <a:spcPts val="0"/>
                        </a:spcBef>
                        <a:spcAft>
                          <a:spcPts val="0"/>
                        </a:spcAft>
                      </a:pPr>
                      <a:r>
                        <a:rPr lang="en-US" sz="2400" dirty="0">
                          <a:effectLst/>
                        </a:rPr>
                        <a:t>337</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smtClean="0">
                          <a:effectLst/>
                        </a:rPr>
                        <a:t> _ _</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smtClean="0">
                          <a:effectLst/>
                        </a:rPr>
                        <a:t>audio $2 </a:t>
                      </a:r>
                      <a:r>
                        <a:rPr lang="en-US" sz="2400" dirty="0">
                          <a:effectLst/>
                        </a:rPr>
                        <a:t>rdamedia</a:t>
                      </a:r>
                      <a:endParaRPr lang="en-US" sz="2400" dirty="0">
                        <a:effectLst/>
                        <a:latin typeface="Times New Roman"/>
                        <a:ea typeface="Times New Roman"/>
                      </a:endParaRPr>
                    </a:p>
                  </a:txBody>
                  <a:tcPr marL="9525" marR="9525" marT="9526" marB="9526"/>
                </a:tc>
              </a:tr>
              <a:tr h="875771">
                <a:tc>
                  <a:txBody>
                    <a:bodyPr/>
                    <a:lstStyle/>
                    <a:p>
                      <a:pPr marL="0" marR="0">
                        <a:spcBef>
                          <a:spcPts val="0"/>
                        </a:spcBef>
                        <a:spcAft>
                          <a:spcPts val="0"/>
                        </a:spcAft>
                      </a:pPr>
                      <a:r>
                        <a:rPr lang="en-US" sz="2400" dirty="0">
                          <a:effectLst/>
                        </a:rPr>
                        <a:t>338</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smtClean="0">
                          <a:effectLst/>
                        </a:rPr>
                        <a:t> _ _</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smtClean="0">
                          <a:effectLst/>
                        </a:rPr>
                        <a:t>audio disc </a:t>
                      </a:r>
                      <a:r>
                        <a:rPr lang="en-US" sz="2400" dirty="0" smtClean="0">
                          <a:effectLst/>
                        </a:rPr>
                        <a:t>$2 </a:t>
                      </a:r>
                      <a:r>
                        <a:rPr lang="en-US" sz="2400" dirty="0">
                          <a:effectLst/>
                        </a:rPr>
                        <a:t>rdacarrier</a:t>
                      </a:r>
                      <a:endParaRPr lang="en-US" sz="2400" dirty="0">
                        <a:effectLst/>
                        <a:latin typeface="Times New Roman"/>
                        <a:ea typeface="Times New Roman"/>
                      </a:endParaRPr>
                    </a:p>
                  </a:txBody>
                  <a:tcPr marL="9525" marR="9525" marT="9526" marB="9526"/>
                </a:tc>
              </a:tr>
            </a:tbl>
          </a:graphicData>
        </a:graphic>
      </p:graphicFrame>
    </p:spTree>
    <p:extLst>
      <p:ext uri="{BB962C8B-B14F-4D97-AF65-F5344CB8AC3E}">
        <p14:creationId xmlns:p14="http://schemas.microsoft.com/office/powerpoint/2010/main" val="2402087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n-US" dirty="0" smtClean="0"/>
              <a:t>MARC Tag 250</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09046466"/>
              </p:ext>
            </p:extLst>
          </p:nvPr>
        </p:nvGraphicFramePr>
        <p:xfrm>
          <a:off x="609600" y="3048000"/>
          <a:ext cx="7848600" cy="685800"/>
        </p:xfrm>
        <a:graphic>
          <a:graphicData uri="http://schemas.openxmlformats.org/drawingml/2006/table">
            <a:tbl>
              <a:tblPr>
                <a:tableStyleId>{5C22544A-7EE6-4342-B048-85BDC9FD1C3A}</a:tableStyleId>
              </a:tblPr>
              <a:tblGrid>
                <a:gridCol w="785018"/>
                <a:gridCol w="586582"/>
                <a:gridCol w="6477000"/>
              </a:tblGrid>
              <a:tr h="685800">
                <a:tc>
                  <a:txBody>
                    <a:bodyPr/>
                    <a:lstStyle/>
                    <a:p>
                      <a:pPr marL="0" marR="0">
                        <a:spcBef>
                          <a:spcPts val="0"/>
                        </a:spcBef>
                        <a:spcAft>
                          <a:spcPts val="0"/>
                        </a:spcAft>
                      </a:pPr>
                      <a:r>
                        <a:rPr lang="en-US" sz="2400" dirty="0" smtClean="0">
                          <a:effectLst/>
                        </a:rPr>
                        <a:t>250</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smtClean="0">
                          <a:effectLst/>
                        </a:rPr>
                        <a:t> _ _</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smtClean="0">
                          <a:effectLst/>
                          <a:latin typeface="Times New Roman"/>
                          <a:ea typeface="Times New Roman"/>
                        </a:rPr>
                        <a:t> 1</a:t>
                      </a:r>
                      <a:r>
                        <a:rPr lang="en-US" sz="2400" baseline="30000" dirty="0" smtClean="0">
                          <a:effectLst/>
                          <a:latin typeface="Times New Roman"/>
                          <a:ea typeface="Times New Roman"/>
                        </a:rPr>
                        <a:t>st</a:t>
                      </a:r>
                      <a:r>
                        <a:rPr lang="en-US" sz="2400" dirty="0" smtClean="0">
                          <a:effectLst/>
                          <a:latin typeface="Times New Roman"/>
                          <a:ea typeface="Times New Roman"/>
                        </a:rPr>
                        <a:t> ed.</a:t>
                      </a:r>
                      <a:endParaRPr lang="en-US" sz="2400" dirty="0">
                        <a:effectLst/>
                        <a:latin typeface="Times New Roman"/>
                        <a:ea typeface="Times New Roman"/>
                      </a:endParaRPr>
                    </a:p>
                  </a:txBody>
                  <a:tcPr marL="9525" marR="9525" marT="9526" marB="9526"/>
                </a:tc>
              </a:tr>
            </a:tbl>
          </a:graphicData>
        </a:graphic>
      </p:graphicFrame>
      <p:sp>
        <p:nvSpPr>
          <p:cNvPr id="5" name="TextBox 4"/>
          <p:cNvSpPr txBox="1"/>
          <p:nvPr/>
        </p:nvSpPr>
        <p:spPr>
          <a:xfrm>
            <a:off x="1981200" y="1674953"/>
            <a:ext cx="5181600" cy="461665"/>
          </a:xfrm>
          <a:prstGeom prst="rect">
            <a:avLst/>
          </a:prstGeom>
          <a:noFill/>
        </p:spPr>
        <p:txBody>
          <a:bodyPr wrap="square" rtlCol="0">
            <a:spAutoFit/>
          </a:bodyPr>
          <a:lstStyle/>
          <a:p>
            <a:pPr algn="ctr"/>
            <a:r>
              <a:rPr lang="en-US" sz="2400" b="1" i="1" dirty="0" smtClean="0"/>
              <a:t>Edition statement</a:t>
            </a:r>
            <a:endParaRPr lang="en-US" sz="2400" b="1" i="1" dirty="0"/>
          </a:p>
        </p:txBody>
      </p:sp>
      <p:sp>
        <p:nvSpPr>
          <p:cNvPr id="8" name="TextBox 7"/>
          <p:cNvSpPr txBox="1"/>
          <p:nvPr/>
        </p:nvSpPr>
        <p:spPr>
          <a:xfrm>
            <a:off x="3429000" y="2590800"/>
            <a:ext cx="2209800" cy="369332"/>
          </a:xfrm>
          <a:prstGeom prst="rect">
            <a:avLst/>
          </a:prstGeom>
          <a:noFill/>
        </p:spPr>
        <p:txBody>
          <a:bodyPr wrap="square" rtlCol="0">
            <a:spAutoFit/>
          </a:bodyPr>
          <a:lstStyle/>
          <a:p>
            <a:pPr algn="ctr"/>
            <a:r>
              <a:rPr lang="en-US" dirty="0" smtClean="0"/>
              <a:t>AACR2</a:t>
            </a:r>
            <a:endParaRPr lang="en-US" dirty="0"/>
          </a:p>
        </p:txBody>
      </p:sp>
      <p:sp>
        <p:nvSpPr>
          <p:cNvPr id="9" name="TextBox 8"/>
          <p:cNvSpPr txBox="1"/>
          <p:nvPr/>
        </p:nvSpPr>
        <p:spPr>
          <a:xfrm>
            <a:off x="3810000" y="4191000"/>
            <a:ext cx="1600200" cy="369332"/>
          </a:xfrm>
          <a:prstGeom prst="rect">
            <a:avLst/>
          </a:prstGeom>
          <a:noFill/>
        </p:spPr>
        <p:txBody>
          <a:bodyPr wrap="square" rtlCol="0">
            <a:spAutoFit/>
          </a:bodyPr>
          <a:lstStyle/>
          <a:p>
            <a:pPr algn="ctr"/>
            <a:r>
              <a:rPr lang="en-US" dirty="0" smtClean="0"/>
              <a:t>RDA</a:t>
            </a:r>
            <a:endParaRPr lang="en-US" dirty="0"/>
          </a:p>
        </p:txBody>
      </p:sp>
      <p:graphicFrame>
        <p:nvGraphicFramePr>
          <p:cNvPr id="10" name="Content Placeholder 5"/>
          <p:cNvGraphicFramePr>
            <a:graphicFrameLocks/>
          </p:cNvGraphicFramePr>
          <p:nvPr>
            <p:extLst>
              <p:ext uri="{D42A27DB-BD31-4B8C-83A1-F6EECF244321}">
                <p14:modId xmlns:p14="http://schemas.microsoft.com/office/powerpoint/2010/main" val="3778016313"/>
              </p:ext>
            </p:extLst>
          </p:nvPr>
        </p:nvGraphicFramePr>
        <p:xfrm>
          <a:off x="609600" y="4724400"/>
          <a:ext cx="7848600" cy="762000"/>
        </p:xfrm>
        <a:graphic>
          <a:graphicData uri="http://schemas.openxmlformats.org/drawingml/2006/table">
            <a:tbl>
              <a:tblPr>
                <a:tableStyleId>{5C22544A-7EE6-4342-B048-85BDC9FD1C3A}</a:tableStyleId>
              </a:tblPr>
              <a:tblGrid>
                <a:gridCol w="785018"/>
                <a:gridCol w="586582"/>
                <a:gridCol w="6477000"/>
              </a:tblGrid>
              <a:tr h="762000">
                <a:tc>
                  <a:txBody>
                    <a:bodyPr/>
                    <a:lstStyle/>
                    <a:p>
                      <a:pPr marL="0" marR="0">
                        <a:spcBef>
                          <a:spcPts val="0"/>
                        </a:spcBef>
                        <a:spcAft>
                          <a:spcPts val="0"/>
                        </a:spcAft>
                      </a:pPr>
                      <a:r>
                        <a:rPr lang="en-US" sz="2400" dirty="0" smtClean="0">
                          <a:effectLst/>
                        </a:rPr>
                        <a:t>250</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smtClean="0">
                          <a:effectLst/>
                        </a:rPr>
                        <a:t> _ _</a:t>
                      </a:r>
                      <a:endParaRPr lang="en-US" sz="2400" dirty="0">
                        <a:effectLst/>
                        <a:latin typeface="Times New Roman"/>
                        <a:ea typeface="Times New Roman"/>
                      </a:endParaRPr>
                    </a:p>
                  </a:txBody>
                  <a:tcPr marL="9525" marR="9525" marT="9526" marB="9526"/>
                </a:tc>
                <a:tc>
                  <a:txBody>
                    <a:bodyPr/>
                    <a:lstStyle/>
                    <a:p>
                      <a:pPr marL="0" marR="0">
                        <a:spcBef>
                          <a:spcPts val="0"/>
                        </a:spcBef>
                        <a:spcAft>
                          <a:spcPts val="0"/>
                        </a:spcAft>
                      </a:pPr>
                      <a:r>
                        <a:rPr lang="en-US" sz="2400" dirty="0" smtClean="0">
                          <a:effectLst/>
                          <a:latin typeface="Times New Roman"/>
                          <a:ea typeface="Times New Roman"/>
                        </a:rPr>
                        <a:t> First edition</a:t>
                      </a:r>
                      <a:endParaRPr lang="en-US" sz="2400" dirty="0">
                        <a:effectLst/>
                        <a:latin typeface="Times New Roman"/>
                        <a:ea typeface="Times New Roman"/>
                      </a:endParaRPr>
                    </a:p>
                  </a:txBody>
                  <a:tcPr marL="9525" marR="9525" marT="9526" marB="9526"/>
                </a:tc>
              </a:tr>
            </a:tbl>
          </a:graphicData>
        </a:graphic>
      </p:graphicFrame>
    </p:spTree>
    <p:extLst>
      <p:ext uri="{BB962C8B-B14F-4D97-AF65-F5344CB8AC3E}">
        <p14:creationId xmlns:p14="http://schemas.microsoft.com/office/powerpoint/2010/main" val="1152883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990600"/>
            <a:ext cx="7620000" cy="1371599"/>
          </a:xfrm>
        </p:spPr>
        <p:txBody>
          <a:bodyPr/>
          <a:lstStyle/>
          <a:p>
            <a:r>
              <a:rPr lang="en-US" dirty="0" smtClean="0"/>
              <a:t>Background</a:t>
            </a:r>
            <a:endParaRPr lang="en-US" dirty="0"/>
          </a:p>
        </p:txBody>
      </p:sp>
      <p:sp>
        <p:nvSpPr>
          <p:cNvPr id="4" name="Subtitle 3"/>
          <p:cNvSpPr>
            <a:spLocks noGrp="1"/>
          </p:cNvSpPr>
          <p:nvPr>
            <p:ph type="subTitle" idx="1"/>
          </p:nvPr>
        </p:nvSpPr>
        <p:spPr/>
        <p:txBody>
          <a:bodyPr/>
          <a:lstStyle/>
          <a:p>
            <a:r>
              <a:rPr lang="en-US" dirty="0" smtClean="0"/>
              <a:t>Patricia Dragon</a:t>
            </a:r>
          </a:p>
        </p:txBody>
      </p:sp>
    </p:spTree>
    <p:extLst>
      <p:ext uri="{BB962C8B-B14F-4D97-AF65-F5344CB8AC3E}">
        <p14:creationId xmlns:p14="http://schemas.microsoft.com/office/powerpoint/2010/main" val="31337165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n-US" dirty="0" smtClean="0"/>
              <a:t>MARC Tag 264</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28063556"/>
              </p:ext>
            </p:extLst>
          </p:nvPr>
        </p:nvGraphicFramePr>
        <p:xfrm>
          <a:off x="533400" y="3087278"/>
          <a:ext cx="7848600" cy="762000"/>
        </p:xfrm>
        <a:graphic>
          <a:graphicData uri="http://schemas.openxmlformats.org/drawingml/2006/table">
            <a:tbl>
              <a:tblPr>
                <a:tableStyleId>{5C22544A-7EE6-4342-B048-85BDC9FD1C3A}</a:tableStyleId>
              </a:tblPr>
              <a:tblGrid>
                <a:gridCol w="785018"/>
                <a:gridCol w="556623"/>
                <a:gridCol w="6506959"/>
              </a:tblGrid>
              <a:tr h="762000">
                <a:tc>
                  <a:txBody>
                    <a:bodyPr/>
                    <a:lstStyle/>
                    <a:p>
                      <a:pPr marL="0" marR="0">
                        <a:spcBef>
                          <a:spcPts val="0"/>
                        </a:spcBef>
                        <a:spcAft>
                          <a:spcPts val="0"/>
                        </a:spcAft>
                      </a:pPr>
                      <a:r>
                        <a:rPr lang="en-US" sz="2400" dirty="0" smtClean="0">
                          <a:effectLst/>
                        </a:rPr>
                        <a:t>260</a:t>
                      </a:r>
                      <a:endParaRPr lang="en-US" sz="2400" dirty="0">
                        <a:effectLst/>
                        <a:latin typeface="Times New Roman"/>
                        <a:ea typeface="Times New Roman"/>
                      </a:endParaRPr>
                    </a:p>
                  </a:txBody>
                  <a:tcPr marL="9525" marR="9525" marT="9519" marB="9519"/>
                </a:tc>
                <a:tc>
                  <a:txBody>
                    <a:bodyPr/>
                    <a:lstStyle/>
                    <a:p>
                      <a:pPr marL="0" marR="0">
                        <a:spcBef>
                          <a:spcPts val="0"/>
                        </a:spcBef>
                        <a:spcAft>
                          <a:spcPts val="0"/>
                        </a:spcAft>
                      </a:pPr>
                      <a:r>
                        <a:rPr lang="en-US" sz="2400" dirty="0" smtClean="0">
                          <a:effectLst/>
                          <a:latin typeface="Times New Roman"/>
                          <a:ea typeface="Times New Roman"/>
                        </a:rPr>
                        <a:t>_ _</a:t>
                      </a:r>
                      <a:endParaRPr lang="en-US" sz="2400" dirty="0">
                        <a:effectLst/>
                        <a:latin typeface="Times New Roman"/>
                        <a:ea typeface="Times New Roman"/>
                      </a:endParaRPr>
                    </a:p>
                  </a:txBody>
                  <a:tcPr marL="9525" marR="9525" marT="9519" marB="9519"/>
                </a:tc>
                <a:tc>
                  <a:txBody>
                    <a:bodyPr/>
                    <a:lstStyle/>
                    <a:p>
                      <a:pPr marL="0" marR="0">
                        <a:spcBef>
                          <a:spcPts val="0"/>
                        </a:spcBef>
                        <a:spcAft>
                          <a:spcPts val="0"/>
                        </a:spcAft>
                      </a:pPr>
                      <a:r>
                        <a:rPr lang="en-US" sz="2400" dirty="0" smtClean="0">
                          <a:effectLst/>
                          <a:latin typeface="Times New Roman"/>
                          <a:ea typeface="Times New Roman"/>
                        </a:rPr>
                        <a:t>College Park, Md. : $b</a:t>
                      </a:r>
                      <a:r>
                        <a:rPr lang="en-US" sz="2400" baseline="0" dirty="0" smtClean="0">
                          <a:effectLst/>
                          <a:latin typeface="Times New Roman"/>
                          <a:ea typeface="Times New Roman"/>
                        </a:rPr>
                        <a:t> University of Maryland, $c c1975.</a:t>
                      </a:r>
                      <a:endParaRPr lang="en-US" sz="2400" dirty="0">
                        <a:effectLst/>
                        <a:latin typeface="Times New Roman"/>
                        <a:ea typeface="Times New Roman"/>
                      </a:endParaRPr>
                    </a:p>
                  </a:txBody>
                  <a:tcPr marL="9525" marR="9525" marT="9519" marB="9519"/>
                </a:tc>
              </a:tr>
            </a:tbl>
          </a:graphicData>
        </a:graphic>
      </p:graphicFrame>
      <p:sp>
        <p:nvSpPr>
          <p:cNvPr id="4" name="TextBox 3"/>
          <p:cNvSpPr txBox="1"/>
          <p:nvPr/>
        </p:nvSpPr>
        <p:spPr>
          <a:xfrm>
            <a:off x="304800" y="1673387"/>
            <a:ext cx="8305800" cy="830997"/>
          </a:xfrm>
          <a:prstGeom prst="rect">
            <a:avLst/>
          </a:prstGeom>
          <a:noFill/>
        </p:spPr>
        <p:txBody>
          <a:bodyPr wrap="square" rtlCol="0">
            <a:spAutoFit/>
          </a:bodyPr>
          <a:lstStyle/>
          <a:p>
            <a:pPr algn="ctr">
              <a:buNone/>
            </a:pPr>
            <a:r>
              <a:rPr lang="en-US" sz="2400" b="1" i="1" dirty="0" smtClean="0">
                <a:cs typeface="Times New Roman" pitchFamily="18" charset="0"/>
              </a:rPr>
              <a:t>Production, Publication, Distribution, Manufacture, and Copyright Notice</a:t>
            </a:r>
            <a:endParaRPr lang="en-US" sz="2400" b="1" i="1" dirty="0">
              <a:cs typeface="Times New Roman" pitchFamily="18" charset="0"/>
            </a:endParaRPr>
          </a:p>
        </p:txBody>
      </p:sp>
      <p:sp>
        <p:nvSpPr>
          <p:cNvPr id="7" name="TextBox 6"/>
          <p:cNvSpPr txBox="1"/>
          <p:nvPr/>
        </p:nvSpPr>
        <p:spPr>
          <a:xfrm>
            <a:off x="3810000" y="2590800"/>
            <a:ext cx="1600200" cy="369332"/>
          </a:xfrm>
          <a:prstGeom prst="rect">
            <a:avLst/>
          </a:prstGeom>
          <a:noFill/>
        </p:spPr>
        <p:txBody>
          <a:bodyPr wrap="square" rtlCol="0">
            <a:spAutoFit/>
          </a:bodyPr>
          <a:lstStyle/>
          <a:p>
            <a:pPr algn="ctr"/>
            <a:r>
              <a:rPr lang="en-US" dirty="0" smtClean="0"/>
              <a:t>AACR2</a:t>
            </a:r>
            <a:endParaRPr lang="en-US" dirty="0"/>
          </a:p>
        </p:txBody>
      </p:sp>
      <p:graphicFrame>
        <p:nvGraphicFramePr>
          <p:cNvPr id="9" name="Content Placeholder 4"/>
          <p:cNvGraphicFramePr>
            <a:graphicFrameLocks/>
          </p:cNvGraphicFramePr>
          <p:nvPr>
            <p:extLst>
              <p:ext uri="{D42A27DB-BD31-4B8C-83A1-F6EECF244321}">
                <p14:modId xmlns:p14="http://schemas.microsoft.com/office/powerpoint/2010/main" val="1290589701"/>
              </p:ext>
            </p:extLst>
          </p:nvPr>
        </p:nvGraphicFramePr>
        <p:xfrm>
          <a:off x="533400" y="4419600"/>
          <a:ext cx="7848600" cy="762000"/>
        </p:xfrm>
        <a:graphic>
          <a:graphicData uri="http://schemas.openxmlformats.org/drawingml/2006/table">
            <a:tbl>
              <a:tblPr>
                <a:tableStyleId>{5C22544A-7EE6-4342-B048-85BDC9FD1C3A}</a:tableStyleId>
              </a:tblPr>
              <a:tblGrid>
                <a:gridCol w="785018"/>
                <a:gridCol w="556623"/>
                <a:gridCol w="6506959"/>
              </a:tblGrid>
              <a:tr h="762000">
                <a:tc>
                  <a:txBody>
                    <a:bodyPr/>
                    <a:lstStyle/>
                    <a:p>
                      <a:pPr marL="0" marR="0">
                        <a:spcBef>
                          <a:spcPts val="0"/>
                        </a:spcBef>
                        <a:spcAft>
                          <a:spcPts val="0"/>
                        </a:spcAft>
                      </a:pPr>
                      <a:r>
                        <a:rPr lang="en-US" sz="2400" dirty="0" smtClean="0">
                          <a:effectLst/>
                        </a:rPr>
                        <a:t>264</a:t>
                      </a:r>
                      <a:endParaRPr lang="en-US" sz="2400" dirty="0">
                        <a:effectLst/>
                        <a:latin typeface="Times New Roman"/>
                        <a:ea typeface="Times New Roman"/>
                      </a:endParaRPr>
                    </a:p>
                  </a:txBody>
                  <a:tcPr marL="9525" marR="9525" marT="9519" marB="9519"/>
                </a:tc>
                <a:tc>
                  <a:txBody>
                    <a:bodyPr/>
                    <a:lstStyle/>
                    <a:p>
                      <a:pPr marL="0" marR="0">
                        <a:spcBef>
                          <a:spcPts val="0"/>
                        </a:spcBef>
                        <a:spcAft>
                          <a:spcPts val="0"/>
                        </a:spcAft>
                      </a:pPr>
                      <a:r>
                        <a:rPr lang="en-US" sz="2400" dirty="0" smtClean="0">
                          <a:effectLst/>
                          <a:latin typeface="Times New Roman"/>
                          <a:ea typeface="Times New Roman"/>
                        </a:rPr>
                        <a:t>_ 1</a:t>
                      </a:r>
                      <a:endParaRPr lang="en-US" sz="2400" dirty="0">
                        <a:effectLst/>
                        <a:latin typeface="Times New Roman"/>
                        <a:ea typeface="Times New Roman"/>
                      </a:endParaRPr>
                    </a:p>
                  </a:txBody>
                  <a:tcPr marL="9525" marR="9525" marT="9519" marB="9519"/>
                </a:tc>
                <a:tc>
                  <a:txBody>
                    <a:bodyPr/>
                    <a:lstStyle/>
                    <a:p>
                      <a:pPr marL="0" marR="0">
                        <a:spcBef>
                          <a:spcPts val="0"/>
                        </a:spcBef>
                        <a:spcAft>
                          <a:spcPts val="0"/>
                        </a:spcAft>
                      </a:pPr>
                      <a:r>
                        <a:rPr lang="en-US" sz="2400" dirty="0" smtClean="0">
                          <a:effectLst/>
                          <a:latin typeface="Times New Roman"/>
                          <a:ea typeface="Times New Roman"/>
                        </a:rPr>
                        <a:t>College Park, Maryland : $b Department</a:t>
                      </a:r>
                      <a:r>
                        <a:rPr lang="en-US" sz="2400" baseline="0" dirty="0" smtClean="0">
                          <a:effectLst/>
                          <a:latin typeface="Times New Roman"/>
                          <a:ea typeface="Times New Roman"/>
                        </a:rPr>
                        <a:t> of Sociology, </a:t>
                      </a:r>
                      <a:r>
                        <a:rPr lang="en-US" sz="2400" dirty="0" smtClean="0">
                          <a:effectLst/>
                          <a:latin typeface="Times New Roman"/>
                          <a:ea typeface="Times New Roman"/>
                        </a:rPr>
                        <a:t>University of Maryland, </a:t>
                      </a:r>
                      <a:r>
                        <a:rPr lang="en-US" sz="2400" baseline="0" dirty="0" smtClean="0">
                          <a:effectLst/>
                          <a:latin typeface="Times New Roman"/>
                          <a:ea typeface="Times New Roman"/>
                        </a:rPr>
                        <a:t>$c [1975]</a:t>
                      </a:r>
                      <a:endParaRPr lang="en-US" sz="2400" dirty="0">
                        <a:effectLst/>
                        <a:latin typeface="Times New Roman"/>
                        <a:ea typeface="Times New Roman"/>
                      </a:endParaRPr>
                    </a:p>
                  </a:txBody>
                  <a:tcPr marL="9525" marR="9525" marT="9519" marB="9519"/>
                </a:tc>
              </a:tr>
            </a:tbl>
          </a:graphicData>
        </a:graphic>
      </p:graphicFrame>
      <p:sp>
        <p:nvSpPr>
          <p:cNvPr id="10" name="TextBox 9"/>
          <p:cNvSpPr txBox="1"/>
          <p:nvPr/>
        </p:nvSpPr>
        <p:spPr>
          <a:xfrm>
            <a:off x="3810000" y="3886200"/>
            <a:ext cx="1600200" cy="369332"/>
          </a:xfrm>
          <a:prstGeom prst="rect">
            <a:avLst/>
          </a:prstGeom>
          <a:noFill/>
        </p:spPr>
        <p:txBody>
          <a:bodyPr wrap="square" rtlCol="0">
            <a:spAutoFit/>
          </a:bodyPr>
          <a:lstStyle/>
          <a:p>
            <a:pPr algn="ctr"/>
            <a:r>
              <a:rPr lang="en-US" dirty="0" smtClean="0"/>
              <a:t>RDA</a:t>
            </a:r>
            <a:endParaRPr lang="en-US" dirty="0"/>
          </a:p>
        </p:txBody>
      </p:sp>
      <p:graphicFrame>
        <p:nvGraphicFramePr>
          <p:cNvPr id="11" name="Content Placeholder 4"/>
          <p:cNvGraphicFramePr>
            <a:graphicFrameLocks/>
          </p:cNvGraphicFramePr>
          <p:nvPr>
            <p:extLst>
              <p:ext uri="{D42A27DB-BD31-4B8C-83A1-F6EECF244321}">
                <p14:modId xmlns:p14="http://schemas.microsoft.com/office/powerpoint/2010/main" val="3401386835"/>
              </p:ext>
            </p:extLst>
          </p:nvPr>
        </p:nvGraphicFramePr>
        <p:xfrm>
          <a:off x="533400" y="5181600"/>
          <a:ext cx="7848600" cy="762000"/>
        </p:xfrm>
        <a:graphic>
          <a:graphicData uri="http://schemas.openxmlformats.org/drawingml/2006/table">
            <a:tbl>
              <a:tblPr>
                <a:tableStyleId>{5C22544A-7EE6-4342-B048-85BDC9FD1C3A}</a:tableStyleId>
              </a:tblPr>
              <a:tblGrid>
                <a:gridCol w="785018"/>
                <a:gridCol w="556623"/>
                <a:gridCol w="6506959"/>
              </a:tblGrid>
              <a:tr h="762000">
                <a:tc>
                  <a:txBody>
                    <a:bodyPr/>
                    <a:lstStyle/>
                    <a:p>
                      <a:pPr marL="0" marR="0">
                        <a:spcBef>
                          <a:spcPts val="0"/>
                        </a:spcBef>
                        <a:spcAft>
                          <a:spcPts val="0"/>
                        </a:spcAft>
                      </a:pPr>
                      <a:r>
                        <a:rPr lang="en-US" sz="2400" dirty="0" smtClean="0">
                          <a:effectLst/>
                        </a:rPr>
                        <a:t>264</a:t>
                      </a:r>
                      <a:endParaRPr lang="en-US" sz="2400" dirty="0">
                        <a:effectLst/>
                        <a:latin typeface="Times New Roman"/>
                        <a:ea typeface="Times New Roman"/>
                      </a:endParaRPr>
                    </a:p>
                  </a:txBody>
                  <a:tcPr marL="9525" marR="9525" marT="9519" marB="9519"/>
                </a:tc>
                <a:tc>
                  <a:txBody>
                    <a:bodyPr/>
                    <a:lstStyle/>
                    <a:p>
                      <a:pPr marL="0" marR="0">
                        <a:spcBef>
                          <a:spcPts val="0"/>
                        </a:spcBef>
                        <a:spcAft>
                          <a:spcPts val="0"/>
                        </a:spcAft>
                      </a:pPr>
                      <a:r>
                        <a:rPr lang="en-US" sz="2400" dirty="0" smtClean="0">
                          <a:effectLst/>
                          <a:latin typeface="Times New Roman"/>
                          <a:ea typeface="Times New Roman"/>
                        </a:rPr>
                        <a:t>_ 4</a:t>
                      </a:r>
                      <a:endParaRPr lang="en-US" sz="2400" dirty="0">
                        <a:effectLst/>
                        <a:latin typeface="Times New Roman"/>
                        <a:ea typeface="Times New Roman"/>
                      </a:endParaRPr>
                    </a:p>
                  </a:txBody>
                  <a:tcPr marL="9525" marR="9525" marT="9519" marB="9519"/>
                </a:tc>
                <a:tc>
                  <a:txBody>
                    <a:bodyPr/>
                    <a:lstStyle/>
                    <a:p>
                      <a:pPr marL="0" marR="0">
                        <a:spcBef>
                          <a:spcPts val="0"/>
                        </a:spcBef>
                        <a:spcAft>
                          <a:spcPts val="0"/>
                        </a:spcAft>
                      </a:pPr>
                      <a:r>
                        <a:rPr lang="en-US" sz="2400" dirty="0" smtClean="0">
                          <a:effectLst/>
                          <a:latin typeface="Times New Roman"/>
                          <a:ea typeface="Times New Roman"/>
                        </a:rPr>
                        <a:t>$c ©1975</a:t>
                      </a:r>
                      <a:endParaRPr lang="en-US" sz="2400" dirty="0">
                        <a:effectLst/>
                        <a:latin typeface="Times New Roman"/>
                        <a:ea typeface="Times New Roman"/>
                      </a:endParaRPr>
                    </a:p>
                  </a:txBody>
                  <a:tcPr marL="9525" marR="9525" marT="9519" marB="9519"/>
                </a:tc>
              </a:tr>
            </a:tbl>
          </a:graphicData>
        </a:graphic>
      </p:graphicFrame>
    </p:spTree>
    <p:extLst>
      <p:ext uri="{BB962C8B-B14F-4D97-AF65-F5344CB8AC3E}">
        <p14:creationId xmlns:p14="http://schemas.microsoft.com/office/powerpoint/2010/main" val="40901626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 Tag 264</a:t>
            </a:r>
            <a:endParaRPr lang="en-US" dirty="0"/>
          </a:p>
        </p:txBody>
      </p:sp>
      <p:sp>
        <p:nvSpPr>
          <p:cNvPr id="3" name="Content Placeholder 2"/>
          <p:cNvSpPr>
            <a:spLocks noGrp="1"/>
          </p:cNvSpPr>
          <p:nvPr>
            <p:ph idx="1"/>
          </p:nvPr>
        </p:nvSpPr>
        <p:spPr>
          <a:xfrm>
            <a:off x="381000" y="1524000"/>
            <a:ext cx="8382000" cy="381000"/>
          </a:xfrm>
        </p:spPr>
        <p:txBody>
          <a:bodyPr>
            <a:noAutofit/>
          </a:bodyPr>
          <a:lstStyle/>
          <a:p>
            <a:pPr algn="ctr">
              <a:buNone/>
            </a:pPr>
            <a:r>
              <a:rPr lang="en-US" b="1" i="1" dirty="0" smtClean="0">
                <a:solidFill>
                  <a:schemeClr val="tx1"/>
                </a:solidFill>
                <a:latin typeface="+mn-lt"/>
                <a:cs typeface="Times New Roman" pitchFamily="18" charset="0"/>
              </a:rPr>
              <a:t>Production, Publication, Distribution, Manufacture, and Copyright Notice</a:t>
            </a:r>
            <a:endParaRPr lang="en-US" b="1" i="1" dirty="0">
              <a:solidFill>
                <a:schemeClr val="tx1"/>
              </a:solidFill>
              <a:latin typeface="+mn-lt"/>
              <a:cs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743573597"/>
              </p:ext>
            </p:extLst>
          </p:nvPr>
        </p:nvGraphicFramePr>
        <p:xfrm>
          <a:off x="457200" y="3352800"/>
          <a:ext cx="8001001" cy="1188720"/>
        </p:xfrm>
        <a:graphic>
          <a:graphicData uri="http://schemas.openxmlformats.org/drawingml/2006/table">
            <a:tbl>
              <a:tblPr firstRow="1" bandRow="1">
                <a:tableStyleId>{00A15C55-8517-42AA-B614-E9B94910E393}</a:tableStyleId>
              </a:tblPr>
              <a:tblGrid>
                <a:gridCol w="609600"/>
                <a:gridCol w="533400"/>
                <a:gridCol w="6858001"/>
              </a:tblGrid>
              <a:tr h="396240">
                <a:tc>
                  <a:txBody>
                    <a:bodyPr/>
                    <a:lstStyle/>
                    <a:p>
                      <a:r>
                        <a:rPr lang="en-US" b="0" dirty="0" smtClean="0">
                          <a:solidFill>
                            <a:schemeClr val="tx1"/>
                          </a:solidFill>
                        </a:rPr>
                        <a:t>264</a:t>
                      </a:r>
                      <a:endParaRPr lang="en-US" b="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alpha val="25000"/>
                      </a:schemeClr>
                    </a:solidFill>
                  </a:tcPr>
                </a:tc>
                <a:tc>
                  <a:txBody>
                    <a:bodyPr/>
                    <a:lstStyle/>
                    <a:p>
                      <a:r>
                        <a:rPr lang="en-US" b="0" dirty="0" smtClean="0">
                          <a:solidFill>
                            <a:schemeClr val="tx1"/>
                          </a:solidFill>
                        </a:rPr>
                        <a:t>_</a:t>
                      </a:r>
                      <a:r>
                        <a:rPr lang="en-US" b="0" baseline="0" dirty="0" smtClean="0">
                          <a:solidFill>
                            <a:schemeClr val="tx1"/>
                          </a:solidFill>
                        </a:rPr>
                        <a:t> 1</a:t>
                      </a:r>
                      <a:endParaRPr lang="en-US" b="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alpha val="25000"/>
                      </a:schemeClr>
                    </a:solidFill>
                  </a:tcPr>
                </a:tc>
                <a:tc>
                  <a:txBody>
                    <a:bodyPr/>
                    <a:lstStyle/>
                    <a:p>
                      <a:r>
                        <a:rPr lang="en-US" b="0" dirty="0" smtClean="0">
                          <a:solidFill>
                            <a:schemeClr val="tx1"/>
                          </a:solidFill>
                        </a:rPr>
                        <a:t>$3</a:t>
                      </a:r>
                      <a:r>
                        <a:rPr lang="en-US" b="0" baseline="0" dirty="0" smtClean="0">
                          <a:solidFill>
                            <a:schemeClr val="tx1"/>
                          </a:solidFill>
                        </a:rPr>
                        <a:t> &lt;1988-2004&gt;: $a New York : $b Emerald</a:t>
                      </a:r>
                      <a:endParaRPr lang="en-US" b="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alpha val="25000"/>
                      </a:schemeClr>
                    </a:solidFill>
                  </a:tcPr>
                </a:tc>
              </a:tr>
              <a:tr h="396240">
                <a:tc>
                  <a:txBody>
                    <a:bodyPr/>
                    <a:lstStyle/>
                    <a:p>
                      <a:r>
                        <a:rPr lang="en-US" dirty="0" smtClean="0"/>
                        <a:t>264</a:t>
                      </a:r>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alpha val="25000"/>
                      </a:schemeClr>
                    </a:solidFill>
                  </a:tcPr>
                </a:tc>
                <a:tc>
                  <a:txBody>
                    <a:bodyPr/>
                    <a:lstStyle/>
                    <a:p>
                      <a:r>
                        <a:rPr lang="en-US" dirty="0" smtClean="0"/>
                        <a:t>2 1</a:t>
                      </a:r>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alpha val="25000"/>
                      </a:schemeClr>
                    </a:solidFill>
                  </a:tcPr>
                </a:tc>
                <a:tc>
                  <a:txBody>
                    <a:bodyPr/>
                    <a:lstStyle/>
                    <a:p>
                      <a:pPr algn="just"/>
                      <a:r>
                        <a:rPr lang="en-US" dirty="0" smtClean="0"/>
                        <a:t>$3 &lt;2005-2009&gt;:</a:t>
                      </a:r>
                      <a:r>
                        <a:rPr lang="en-US" baseline="0" dirty="0" smtClean="0"/>
                        <a:t> $a London : $b Wiley-</a:t>
                      </a:r>
                      <a:r>
                        <a:rPr lang="en-US" baseline="0" dirty="0" err="1" smtClean="0"/>
                        <a:t>Liss</a:t>
                      </a:r>
                      <a:r>
                        <a:rPr lang="en-US" baseline="0" dirty="0" smtClean="0"/>
                        <a:t>, Inc.</a:t>
                      </a:r>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alpha val="25000"/>
                      </a:schemeClr>
                    </a:solidFill>
                  </a:tcPr>
                </a:tc>
              </a:tr>
              <a:tr h="396240">
                <a:tc>
                  <a:txBody>
                    <a:bodyPr/>
                    <a:lstStyle/>
                    <a:p>
                      <a:r>
                        <a:rPr lang="en-US" dirty="0" smtClean="0"/>
                        <a:t>264</a:t>
                      </a:r>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alpha val="25000"/>
                      </a:schemeClr>
                    </a:solidFill>
                  </a:tcPr>
                </a:tc>
                <a:tc>
                  <a:txBody>
                    <a:bodyPr/>
                    <a:lstStyle/>
                    <a:p>
                      <a:r>
                        <a:rPr lang="en-US" dirty="0" smtClean="0"/>
                        <a:t>3</a:t>
                      </a:r>
                      <a:r>
                        <a:rPr lang="en-US" baseline="0" dirty="0" smtClean="0"/>
                        <a:t> 1</a:t>
                      </a:r>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alpha val="25000"/>
                      </a:schemeClr>
                    </a:solidFill>
                  </a:tcPr>
                </a:tc>
                <a:tc>
                  <a:txBody>
                    <a:bodyPr/>
                    <a:lstStyle/>
                    <a:p>
                      <a:r>
                        <a:rPr lang="en-US" dirty="0" smtClean="0"/>
                        <a:t>$3 &lt;2010-&gt;:</a:t>
                      </a:r>
                      <a:r>
                        <a:rPr lang="en-US" baseline="0" dirty="0" smtClean="0"/>
                        <a:t> $a London : $b Elsevier</a:t>
                      </a:r>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alpha val="25000"/>
                      </a:schemeClr>
                    </a:solidFill>
                  </a:tcPr>
                </a:tc>
              </a:tr>
            </a:tbl>
          </a:graphicData>
        </a:graphic>
      </p:graphicFrame>
      <p:sp>
        <p:nvSpPr>
          <p:cNvPr id="9" name="TextBox 8"/>
          <p:cNvSpPr txBox="1"/>
          <p:nvPr/>
        </p:nvSpPr>
        <p:spPr>
          <a:xfrm>
            <a:off x="914400" y="2819400"/>
            <a:ext cx="7391400" cy="400110"/>
          </a:xfrm>
          <a:prstGeom prst="rect">
            <a:avLst/>
          </a:prstGeom>
          <a:noFill/>
        </p:spPr>
        <p:txBody>
          <a:bodyPr wrap="square" rtlCol="0">
            <a:spAutoFit/>
          </a:bodyPr>
          <a:lstStyle/>
          <a:p>
            <a:pPr algn="ctr"/>
            <a:r>
              <a:rPr lang="en-US" sz="2000" b="1" dirty="0" smtClean="0"/>
              <a:t>Complete run of a serial from the first issue to present</a:t>
            </a:r>
            <a:endParaRPr lang="en-US" sz="2000" b="1" dirty="0"/>
          </a:p>
        </p:txBody>
      </p:sp>
      <p:graphicFrame>
        <p:nvGraphicFramePr>
          <p:cNvPr id="10" name="Table 9"/>
          <p:cNvGraphicFramePr>
            <a:graphicFrameLocks noGrp="1"/>
          </p:cNvGraphicFramePr>
          <p:nvPr>
            <p:extLst>
              <p:ext uri="{D42A27DB-BD31-4B8C-83A1-F6EECF244321}">
                <p14:modId xmlns:p14="http://schemas.microsoft.com/office/powerpoint/2010/main" val="623671336"/>
              </p:ext>
            </p:extLst>
          </p:nvPr>
        </p:nvGraphicFramePr>
        <p:xfrm>
          <a:off x="457199" y="5486400"/>
          <a:ext cx="8001001" cy="792480"/>
        </p:xfrm>
        <a:graphic>
          <a:graphicData uri="http://schemas.openxmlformats.org/drawingml/2006/table">
            <a:tbl>
              <a:tblPr firstRow="1" bandRow="1">
                <a:tableStyleId>{00A15C55-8517-42AA-B614-E9B94910E393}</a:tableStyleId>
              </a:tblPr>
              <a:tblGrid>
                <a:gridCol w="609600"/>
                <a:gridCol w="533400"/>
                <a:gridCol w="6858001"/>
              </a:tblGrid>
              <a:tr h="396240">
                <a:tc>
                  <a:txBody>
                    <a:bodyPr/>
                    <a:lstStyle/>
                    <a:p>
                      <a:r>
                        <a:rPr lang="en-US" b="0" dirty="0" smtClean="0">
                          <a:solidFill>
                            <a:schemeClr val="tx1"/>
                          </a:solidFill>
                        </a:rPr>
                        <a:t>264</a:t>
                      </a:r>
                      <a:endParaRPr lang="en-US" b="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alpha val="25000"/>
                      </a:schemeClr>
                    </a:solidFill>
                  </a:tcPr>
                </a:tc>
                <a:tc>
                  <a:txBody>
                    <a:bodyPr/>
                    <a:lstStyle/>
                    <a:p>
                      <a:r>
                        <a:rPr lang="en-US" b="0" dirty="0" smtClean="0">
                          <a:solidFill>
                            <a:schemeClr val="tx1"/>
                          </a:solidFill>
                        </a:rPr>
                        <a:t>_</a:t>
                      </a:r>
                      <a:r>
                        <a:rPr lang="en-US" b="0" baseline="0" dirty="0" smtClean="0">
                          <a:solidFill>
                            <a:schemeClr val="tx1"/>
                          </a:solidFill>
                        </a:rPr>
                        <a:t> 1</a:t>
                      </a:r>
                      <a:endParaRPr lang="en-US" b="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alpha val="25000"/>
                      </a:schemeClr>
                    </a:solidFill>
                  </a:tcPr>
                </a:tc>
                <a:tc>
                  <a:txBody>
                    <a:bodyPr/>
                    <a:lstStyle/>
                    <a:p>
                      <a:r>
                        <a:rPr lang="en-US" b="0" dirty="0" smtClean="0">
                          <a:solidFill>
                            <a:schemeClr val="tx1"/>
                          </a:solidFill>
                        </a:rPr>
                        <a:t>$3</a:t>
                      </a:r>
                      <a:r>
                        <a:rPr lang="en-US" b="0" baseline="0" dirty="0" smtClean="0">
                          <a:solidFill>
                            <a:schemeClr val="tx1"/>
                          </a:solidFill>
                        </a:rPr>
                        <a:t> &lt;1988-2004&gt;: $a New York : $b Emerald</a:t>
                      </a:r>
                      <a:endParaRPr lang="en-US" b="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alpha val="25000"/>
                      </a:schemeClr>
                    </a:solidFill>
                  </a:tcPr>
                </a:tc>
              </a:tr>
              <a:tr h="396240">
                <a:tc>
                  <a:txBody>
                    <a:bodyPr/>
                    <a:lstStyle/>
                    <a:p>
                      <a:r>
                        <a:rPr lang="en-US" dirty="0" smtClean="0"/>
                        <a:t>264</a:t>
                      </a:r>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alpha val="25000"/>
                      </a:schemeClr>
                    </a:solidFill>
                  </a:tcPr>
                </a:tc>
                <a:tc>
                  <a:txBody>
                    <a:bodyPr/>
                    <a:lstStyle/>
                    <a:p>
                      <a:r>
                        <a:rPr lang="en-US" dirty="0" smtClean="0"/>
                        <a:t>3 1</a:t>
                      </a:r>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alpha val="25000"/>
                      </a:schemeClr>
                    </a:solidFill>
                  </a:tcPr>
                </a:tc>
                <a:tc>
                  <a:txBody>
                    <a:bodyPr/>
                    <a:lstStyle/>
                    <a:p>
                      <a:pPr algn="just"/>
                      <a:r>
                        <a:rPr lang="en-US" dirty="0" smtClean="0"/>
                        <a:t>$3 &lt;2010-&gt;:</a:t>
                      </a:r>
                      <a:r>
                        <a:rPr lang="en-US" baseline="0" dirty="0" smtClean="0"/>
                        <a:t> $a London : $b Elsevier</a:t>
                      </a:r>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alpha val="25000"/>
                      </a:schemeClr>
                    </a:solidFill>
                  </a:tcPr>
                </a:tc>
              </a:tr>
            </a:tbl>
          </a:graphicData>
        </a:graphic>
      </p:graphicFrame>
      <p:sp>
        <p:nvSpPr>
          <p:cNvPr id="11" name="TextBox 10"/>
          <p:cNvSpPr txBox="1"/>
          <p:nvPr/>
        </p:nvSpPr>
        <p:spPr>
          <a:xfrm>
            <a:off x="685800" y="4953000"/>
            <a:ext cx="7696200" cy="369332"/>
          </a:xfrm>
          <a:prstGeom prst="rect">
            <a:avLst/>
          </a:prstGeom>
          <a:noFill/>
        </p:spPr>
        <p:txBody>
          <a:bodyPr wrap="square" rtlCol="0">
            <a:spAutoFit/>
          </a:bodyPr>
          <a:lstStyle/>
          <a:p>
            <a:pPr algn="ctr"/>
            <a:r>
              <a:rPr lang="en-US" b="1" dirty="0" smtClean="0"/>
              <a:t>Description not based on first issue, latest issue in hand is 2010-</a:t>
            </a:r>
            <a:endParaRPr lang="en-US" b="1" dirty="0"/>
          </a:p>
        </p:txBody>
      </p:sp>
    </p:spTree>
    <p:extLst>
      <p:ext uri="{BB962C8B-B14F-4D97-AF65-F5344CB8AC3E}">
        <p14:creationId xmlns:p14="http://schemas.microsoft.com/office/powerpoint/2010/main" val="26348114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MARC Tag 264</a:t>
            </a:r>
            <a:endParaRPr lang="en-US" dirty="0">
              <a:solidFill>
                <a:schemeClr val="tx1"/>
              </a:solidFill>
            </a:endParaRPr>
          </a:p>
        </p:txBody>
      </p:sp>
      <p:sp>
        <p:nvSpPr>
          <p:cNvPr id="3" name="Content Placeholder 2"/>
          <p:cNvSpPr>
            <a:spLocks noGrp="1"/>
          </p:cNvSpPr>
          <p:nvPr>
            <p:ph idx="1"/>
          </p:nvPr>
        </p:nvSpPr>
        <p:spPr/>
        <p:txBody>
          <a:bodyPr>
            <a:normAutofit lnSpcReduction="10000"/>
          </a:bodyPr>
          <a:lstStyle/>
          <a:p>
            <a:r>
              <a:rPr lang="en-US" dirty="0" smtClean="0">
                <a:solidFill>
                  <a:schemeClr val="tx1"/>
                </a:solidFill>
                <a:latin typeface="+mn-lt"/>
              </a:rPr>
              <a:t>Items without place of publication, publisher, or date of publication are no longer recorded using English or Latin abbreviations in brackets, such as [</a:t>
            </a:r>
            <a:r>
              <a:rPr lang="en-US" dirty="0" err="1" smtClean="0">
                <a:solidFill>
                  <a:schemeClr val="tx1"/>
                </a:solidFill>
                <a:latin typeface="+mn-lt"/>
              </a:rPr>
              <a:t>n.d</a:t>
            </a:r>
            <a:r>
              <a:rPr lang="en-US" dirty="0" smtClean="0">
                <a:solidFill>
                  <a:schemeClr val="tx1"/>
                </a:solidFill>
                <a:latin typeface="+mn-lt"/>
              </a:rPr>
              <a:t>.] for no date or [</a:t>
            </a:r>
            <a:r>
              <a:rPr lang="en-US" dirty="0" err="1" smtClean="0">
                <a:solidFill>
                  <a:schemeClr val="tx1"/>
                </a:solidFill>
                <a:latin typeface="+mn-lt"/>
              </a:rPr>
              <a:t>s.l</a:t>
            </a:r>
            <a:r>
              <a:rPr lang="en-US" dirty="0" smtClean="0">
                <a:solidFill>
                  <a:schemeClr val="tx1"/>
                </a:solidFill>
                <a:latin typeface="+mn-lt"/>
              </a:rPr>
              <a:t>.]for no place</a:t>
            </a:r>
          </a:p>
          <a:p>
            <a:endParaRPr lang="en-US" dirty="0" smtClean="0">
              <a:solidFill>
                <a:schemeClr val="tx1"/>
              </a:solidFill>
              <a:latin typeface="+mn-lt"/>
            </a:endParaRPr>
          </a:p>
          <a:p>
            <a:r>
              <a:rPr lang="en-US" dirty="0" smtClean="0">
                <a:solidFill>
                  <a:schemeClr val="tx1"/>
                </a:solidFill>
                <a:latin typeface="+mn-lt"/>
              </a:rPr>
              <a:t>In RDA, these are covered by the use of standardized, bracketed phrases</a:t>
            </a:r>
          </a:p>
          <a:p>
            <a:endParaRPr lang="en-US" dirty="0" smtClean="0">
              <a:solidFill>
                <a:schemeClr val="tx1"/>
              </a:solidFill>
              <a:latin typeface="+mn-lt"/>
            </a:endParaRPr>
          </a:p>
          <a:p>
            <a:pPr marL="800100" lvl="1" indent="-342900">
              <a:buFont typeface="+mj-lt"/>
              <a:buAutoNum type="arabicPeriod"/>
            </a:pPr>
            <a:r>
              <a:rPr lang="en-US" dirty="0" smtClean="0">
                <a:solidFill>
                  <a:schemeClr val="tx1"/>
                </a:solidFill>
                <a:latin typeface="+mn-lt"/>
              </a:rPr>
              <a:t>No place = [place of publication (or production or distribution or manufacture) not identified]</a:t>
            </a:r>
          </a:p>
          <a:p>
            <a:pPr marL="800100" lvl="1" indent="-342900">
              <a:buFont typeface="+mj-lt"/>
              <a:buAutoNum type="arabicPeriod"/>
            </a:pPr>
            <a:r>
              <a:rPr lang="en-US" dirty="0" smtClean="0">
                <a:solidFill>
                  <a:schemeClr val="tx1"/>
                </a:solidFill>
                <a:latin typeface="+mn-lt"/>
              </a:rPr>
              <a:t>No publisher = [publisher (or producer or distributor or manufacturer) not identified]</a:t>
            </a:r>
          </a:p>
          <a:p>
            <a:pPr marL="800100" lvl="1" indent="-342900">
              <a:buFont typeface="+mj-lt"/>
              <a:buAutoNum type="arabicPeriod"/>
            </a:pPr>
            <a:r>
              <a:rPr lang="en-US" dirty="0" smtClean="0">
                <a:solidFill>
                  <a:schemeClr val="tx1"/>
                </a:solidFill>
                <a:latin typeface="+mn-lt"/>
              </a:rPr>
              <a:t>No date = [date of publication (or production or distribution or manufacture) not identified]</a:t>
            </a:r>
          </a:p>
        </p:txBody>
      </p:sp>
    </p:spTree>
    <p:extLst>
      <p:ext uri="{BB962C8B-B14F-4D97-AF65-F5344CB8AC3E}">
        <p14:creationId xmlns:p14="http://schemas.microsoft.com/office/powerpoint/2010/main" val="14154183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fontAlgn="auto">
              <a:spcAft>
                <a:spcPts val="0"/>
              </a:spcAft>
              <a:defRPr/>
            </a:pPr>
            <a:r>
              <a:rPr lang="en-US" dirty="0" smtClean="0"/>
              <a:t>MARC Tag 300</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16974753"/>
              </p:ext>
            </p:extLst>
          </p:nvPr>
        </p:nvGraphicFramePr>
        <p:xfrm>
          <a:off x="533400" y="2590800"/>
          <a:ext cx="8077200" cy="609600"/>
        </p:xfrm>
        <a:graphic>
          <a:graphicData uri="http://schemas.openxmlformats.org/drawingml/2006/table">
            <a:tbl>
              <a:tblPr>
                <a:tableStyleId>{5C22544A-7EE6-4342-B048-85BDC9FD1C3A}</a:tableStyleId>
              </a:tblPr>
              <a:tblGrid>
                <a:gridCol w="807883"/>
                <a:gridCol w="535142"/>
                <a:gridCol w="6734175"/>
              </a:tblGrid>
              <a:tr h="609600">
                <a:tc>
                  <a:txBody>
                    <a:bodyPr/>
                    <a:lstStyle/>
                    <a:p>
                      <a:pPr marL="0" marR="0">
                        <a:spcBef>
                          <a:spcPts val="0"/>
                        </a:spcBef>
                        <a:spcAft>
                          <a:spcPts val="0"/>
                        </a:spcAft>
                      </a:pPr>
                      <a:r>
                        <a:rPr lang="en-US" sz="2400" dirty="0">
                          <a:effectLst/>
                        </a:rPr>
                        <a:t>300 </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a:effectLst/>
                        </a:rPr>
                        <a:t> </a:t>
                      </a:r>
                      <a:r>
                        <a:rPr lang="en-US" sz="2400" dirty="0" smtClean="0">
                          <a:effectLst/>
                        </a:rPr>
                        <a:t>_ _</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smtClean="0">
                          <a:effectLst/>
                          <a:latin typeface="+mn-lt"/>
                          <a:ea typeface="+mn-ea"/>
                        </a:rPr>
                        <a:t>vii, 137</a:t>
                      </a:r>
                      <a:r>
                        <a:rPr lang="en-US" sz="2400" baseline="0" dirty="0" smtClean="0">
                          <a:effectLst/>
                          <a:latin typeface="+mn-lt"/>
                          <a:ea typeface="+mn-ea"/>
                        </a:rPr>
                        <a:t> p. : $b ill. (some col.) ; $c 24 cm.</a:t>
                      </a:r>
                      <a:endParaRPr lang="en-US" sz="2400" dirty="0">
                        <a:effectLst/>
                        <a:latin typeface="Times New Roman"/>
                        <a:ea typeface="Times New Roman"/>
                      </a:endParaRPr>
                    </a:p>
                  </a:txBody>
                  <a:tcPr marL="9525" marR="9525" marT="9525" marB="9525"/>
                </a:tc>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2088875827"/>
              </p:ext>
            </p:extLst>
          </p:nvPr>
        </p:nvGraphicFramePr>
        <p:xfrm>
          <a:off x="495301" y="4343400"/>
          <a:ext cx="8153399" cy="750570"/>
        </p:xfrm>
        <a:graphic>
          <a:graphicData uri="http://schemas.openxmlformats.org/drawingml/2006/table">
            <a:tbl>
              <a:tblPr>
                <a:tableStyleId>{5C22544A-7EE6-4342-B048-85BDC9FD1C3A}</a:tableStyleId>
              </a:tblPr>
              <a:tblGrid>
                <a:gridCol w="815504"/>
                <a:gridCol w="540190"/>
                <a:gridCol w="6797705"/>
              </a:tblGrid>
              <a:tr h="609600">
                <a:tc>
                  <a:txBody>
                    <a:bodyPr/>
                    <a:lstStyle/>
                    <a:p>
                      <a:pPr marL="0" marR="0">
                        <a:spcBef>
                          <a:spcPts val="0"/>
                        </a:spcBef>
                        <a:spcAft>
                          <a:spcPts val="0"/>
                        </a:spcAft>
                      </a:pPr>
                      <a:r>
                        <a:rPr lang="en-US" sz="2400" dirty="0">
                          <a:effectLst/>
                        </a:rPr>
                        <a:t>300 </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a:effectLst/>
                        </a:rPr>
                        <a:t> </a:t>
                      </a:r>
                      <a:r>
                        <a:rPr lang="en-US" sz="2400" dirty="0" smtClean="0">
                          <a:effectLst/>
                        </a:rPr>
                        <a:t>_ _</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smtClean="0">
                          <a:effectLst/>
                          <a:latin typeface="+mn-lt"/>
                          <a:ea typeface="+mn-ea"/>
                        </a:rPr>
                        <a:t>vii, 137</a:t>
                      </a:r>
                      <a:r>
                        <a:rPr lang="en-US" sz="2400" baseline="0" dirty="0" smtClean="0">
                          <a:effectLst/>
                          <a:latin typeface="+mn-lt"/>
                          <a:ea typeface="+mn-ea"/>
                        </a:rPr>
                        <a:t> pages : $b illustrations (some colored) ; $c 24 cm</a:t>
                      </a:r>
                      <a:endParaRPr lang="en-US" sz="2400" dirty="0">
                        <a:effectLst/>
                        <a:latin typeface="Times New Roman"/>
                        <a:ea typeface="Times New Roman"/>
                      </a:endParaRPr>
                    </a:p>
                  </a:txBody>
                  <a:tcPr marL="9525" marR="9525" marT="9525" marB="9525"/>
                </a:tc>
              </a:tr>
            </a:tbl>
          </a:graphicData>
        </a:graphic>
      </p:graphicFrame>
      <p:sp>
        <p:nvSpPr>
          <p:cNvPr id="6" name="TextBox 5"/>
          <p:cNvSpPr txBox="1"/>
          <p:nvPr/>
        </p:nvSpPr>
        <p:spPr>
          <a:xfrm>
            <a:off x="3429000" y="1828800"/>
            <a:ext cx="2514600" cy="369332"/>
          </a:xfrm>
          <a:prstGeom prst="rect">
            <a:avLst/>
          </a:prstGeom>
          <a:noFill/>
        </p:spPr>
        <p:txBody>
          <a:bodyPr wrap="square" rtlCol="0">
            <a:spAutoFit/>
          </a:bodyPr>
          <a:lstStyle/>
          <a:p>
            <a:pPr algn="ctr"/>
            <a:r>
              <a:rPr lang="en-US" dirty="0" smtClean="0"/>
              <a:t>AACR2</a:t>
            </a:r>
            <a:endParaRPr lang="en-US" dirty="0"/>
          </a:p>
        </p:txBody>
      </p:sp>
      <p:sp>
        <p:nvSpPr>
          <p:cNvPr id="7" name="TextBox 6"/>
          <p:cNvSpPr txBox="1"/>
          <p:nvPr/>
        </p:nvSpPr>
        <p:spPr>
          <a:xfrm>
            <a:off x="3810000" y="3657600"/>
            <a:ext cx="1676400" cy="369332"/>
          </a:xfrm>
          <a:prstGeom prst="rect">
            <a:avLst/>
          </a:prstGeom>
          <a:noFill/>
        </p:spPr>
        <p:txBody>
          <a:bodyPr wrap="square" rtlCol="0">
            <a:spAutoFit/>
          </a:bodyPr>
          <a:lstStyle/>
          <a:p>
            <a:pPr algn="ctr"/>
            <a:r>
              <a:rPr lang="en-US" dirty="0" smtClean="0"/>
              <a:t>RDA</a:t>
            </a:r>
            <a:endParaRPr lang="en-US" dirty="0"/>
          </a:p>
        </p:txBody>
      </p:sp>
    </p:spTree>
    <p:extLst>
      <p:ext uri="{BB962C8B-B14F-4D97-AF65-F5344CB8AC3E}">
        <p14:creationId xmlns:p14="http://schemas.microsoft.com/office/powerpoint/2010/main" val="9195933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 Tag 504</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25442403"/>
              </p:ext>
            </p:extLst>
          </p:nvPr>
        </p:nvGraphicFramePr>
        <p:xfrm>
          <a:off x="533400" y="3124200"/>
          <a:ext cx="8077200" cy="750570"/>
        </p:xfrm>
        <a:graphic>
          <a:graphicData uri="http://schemas.openxmlformats.org/drawingml/2006/table">
            <a:tbl>
              <a:tblPr>
                <a:tableStyleId>{5C22544A-7EE6-4342-B048-85BDC9FD1C3A}</a:tableStyleId>
              </a:tblPr>
              <a:tblGrid>
                <a:gridCol w="807883"/>
                <a:gridCol w="535142"/>
                <a:gridCol w="6734175"/>
              </a:tblGrid>
              <a:tr h="609600">
                <a:tc>
                  <a:txBody>
                    <a:bodyPr/>
                    <a:lstStyle/>
                    <a:p>
                      <a:pPr marL="0" marR="0">
                        <a:spcBef>
                          <a:spcPts val="0"/>
                        </a:spcBef>
                        <a:spcAft>
                          <a:spcPts val="0"/>
                        </a:spcAft>
                      </a:pPr>
                      <a:r>
                        <a:rPr lang="en-US" sz="2400" dirty="0" smtClean="0">
                          <a:effectLst/>
                        </a:rPr>
                        <a:t>504 </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a:effectLst/>
                        </a:rPr>
                        <a:t> </a:t>
                      </a:r>
                      <a:r>
                        <a:rPr lang="en-US" sz="2400" dirty="0" smtClean="0">
                          <a:effectLst/>
                        </a:rPr>
                        <a:t>_ _</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smtClean="0">
                          <a:effectLst/>
                          <a:latin typeface="+mn-lt"/>
                          <a:ea typeface="+mn-ea"/>
                        </a:rPr>
                        <a:t>Includes</a:t>
                      </a:r>
                      <a:r>
                        <a:rPr lang="en-US" sz="2400" baseline="0" dirty="0" smtClean="0">
                          <a:effectLst/>
                          <a:latin typeface="+mn-lt"/>
                          <a:ea typeface="+mn-ea"/>
                        </a:rPr>
                        <a:t> bibliographical references (pages 217-225) and index.</a:t>
                      </a:r>
                    </a:p>
                  </a:txBody>
                  <a:tcPr marL="9525" marR="9525" marT="9525" marB="9525"/>
                </a:tc>
              </a:tr>
            </a:tbl>
          </a:graphicData>
        </a:graphic>
      </p:graphicFrame>
      <p:sp>
        <p:nvSpPr>
          <p:cNvPr id="12" name="TextBox 11"/>
          <p:cNvSpPr txBox="1"/>
          <p:nvPr/>
        </p:nvSpPr>
        <p:spPr>
          <a:xfrm>
            <a:off x="1028700" y="1905000"/>
            <a:ext cx="7086600" cy="646331"/>
          </a:xfrm>
          <a:prstGeom prst="rect">
            <a:avLst/>
          </a:prstGeom>
          <a:noFill/>
        </p:spPr>
        <p:txBody>
          <a:bodyPr wrap="square" rtlCol="0">
            <a:spAutoFit/>
          </a:bodyPr>
          <a:lstStyle/>
          <a:p>
            <a:r>
              <a:rPr lang="en-US" dirty="0" smtClean="0"/>
              <a:t>The format for this note did not change in RDA but abbreviations are no longer used.</a:t>
            </a:r>
            <a:endParaRPr lang="en-US" dirty="0"/>
          </a:p>
        </p:txBody>
      </p:sp>
    </p:spTree>
    <p:extLst>
      <p:ext uri="{BB962C8B-B14F-4D97-AF65-F5344CB8AC3E}">
        <p14:creationId xmlns:p14="http://schemas.microsoft.com/office/powerpoint/2010/main" val="31518158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304800"/>
            <a:ext cx="7772400" cy="1470025"/>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dirty="0" smtClean="0"/>
              <a:t>Access Points in RDA</a:t>
            </a:r>
          </a:p>
          <a:p>
            <a:r>
              <a:rPr lang="en-US" sz="4400" dirty="0" smtClean="0"/>
              <a:t>(1XX and 7xx Fields)</a:t>
            </a:r>
            <a:endParaRPr lang="en-US" sz="4400" dirty="0"/>
          </a:p>
        </p:txBody>
      </p:sp>
      <p:sp>
        <p:nvSpPr>
          <p:cNvPr id="5" name="Subtitle 3"/>
          <p:cNvSpPr txBox="1">
            <a:spLocks/>
          </p:cNvSpPr>
          <p:nvPr/>
        </p:nvSpPr>
        <p:spPr>
          <a:xfrm>
            <a:off x="685800" y="2362200"/>
            <a:ext cx="8001000" cy="2590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r>
              <a:rPr lang="en-US" dirty="0" smtClean="0"/>
              <a:t>In RDA, headings are now known as “access points,” “authorized access points,” or “AAPs.”</a:t>
            </a:r>
          </a:p>
          <a:p>
            <a:r>
              <a:rPr lang="en-US" dirty="0" smtClean="0"/>
              <a:t>Only those figures associated with the </a:t>
            </a:r>
            <a:r>
              <a:rPr lang="en-US" i="1" dirty="0" smtClean="0"/>
              <a:t>creation</a:t>
            </a:r>
            <a:r>
              <a:rPr lang="en-US" dirty="0" smtClean="0"/>
              <a:t> of the resource are in a 1XX field. This is usually the author or composer.</a:t>
            </a:r>
          </a:p>
          <a:p>
            <a:pPr lvl="1"/>
            <a:r>
              <a:rPr lang="en-US" dirty="0" smtClean="0"/>
              <a:t>Other figures (editors, translators, performers, conductors, etc.) are listed in a 7XX field. </a:t>
            </a:r>
            <a:endParaRPr lang="en-US" dirty="0"/>
          </a:p>
        </p:txBody>
      </p:sp>
    </p:spTree>
    <p:extLst>
      <p:ext uri="{BB962C8B-B14F-4D97-AF65-F5344CB8AC3E}">
        <p14:creationId xmlns:p14="http://schemas.microsoft.com/office/powerpoint/2010/main" val="31953144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Access Points</a:t>
            </a:r>
            <a:endParaRPr lang="en-US" dirty="0"/>
          </a:p>
        </p:txBody>
      </p:sp>
      <p:sp>
        <p:nvSpPr>
          <p:cNvPr id="3" name="Content Placeholder 2"/>
          <p:cNvSpPr>
            <a:spLocks noGrp="1"/>
          </p:cNvSpPr>
          <p:nvPr>
            <p:ph idx="1"/>
          </p:nvPr>
        </p:nvSpPr>
        <p:spPr/>
        <p:txBody>
          <a:bodyPr/>
          <a:lstStyle/>
          <a:p>
            <a:r>
              <a:rPr lang="en-US" dirty="0" smtClean="0"/>
              <a:t>RDA largely does away with abbreviations in access points. This is to make it easier for patrons to figure out what is going on.  </a:t>
            </a:r>
          </a:p>
          <a:p>
            <a:r>
              <a:rPr lang="en-US" dirty="0" smtClean="0"/>
              <a:t>OCLC has been automating many changes to the access points. You may have noticed some of these differences already. </a:t>
            </a:r>
            <a:endParaRPr lang="en-US" dirty="0"/>
          </a:p>
        </p:txBody>
      </p:sp>
    </p:spTree>
    <p:extLst>
      <p:ext uri="{BB962C8B-B14F-4D97-AF65-F5344CB8AC3E}">
        <p14:creationId xmlns:p14="http://schemas.microsoft.com/office/powerpoint/2010/main" val="9869827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some changes</a:t>
            </a:r>
            <a:endParaRPr lang="en-US" dirty="0"/>
          </a:p>
        </p:txBody>
      </p:sp>
      <p:sp>
        <p:nvSpPr>
          <p:cNvPr id="3" name="Content Placeholder 2"/>
          <p:cNvSpPr>
            <a:spLocks noGrp="1"/>
          </p:cNvSpPr>
          <p:nvPr>
            <p:ph idx="1"/>
          </p:nvPr>
        </p:nvSpPr>
        <p:spPr/>
        <p:txBody>
          <a:bodyPr>
            <a:normAutofit/>
          </a:bodyPr>
          <a:lstStyle/>
          <a:p>
            <a:r>
              <a:rPr lang="en-US" dirty="0" smtClean="0"/>
              <a:t>The abbreviations “b.” and “d.” are no longer used for birth and death years. </a:t>
            </a:r>
          </a:p>
          <a:p>
            <a:pPr lvl="1"/>
            <a:r>
              <a:rPr lang="en-US" dirty="0" smtClean="0"/>
              <a:t>Instead, a hyphen is placed before or after the year in question. </a:t>
            </a:r>
          </a:p>
          <a:p>
            <a:pPr lvl="1"/>
            <a:endParaRPr lang="en-US" dirty="0"/>
          </a:p>
          <a:p>
            <a:pPr lvl="1"/>
            <a:endParaRPr lang="en-US" dirty="0" smtClean="0"/>
          </a:p>
          <a:p>
            <a:pPr lvl="1"/>
            <a:endParaRPr lang="en-US" dirty="0"/>
          </a:p>
          <a:p>
            <a:pPr lvl="1"/>
            <a:r>
              <a:rPr lang="en-US" dirty="0" smtClean="0"/>
              <a:t>The name above was born in 1947 and is still alive. The name below has no known year of birth, but died in 1999.</a:t>
            </a:r>
            <a:endParaRPr lang="en-US"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198" y="2895600"/>
            <a:ext cx="5105402" cy="5865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8198" y="4191000"/>
            <a:ext cx="5791202" cy="4958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48934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some changes</a:t>
            </a:r>
            <a:endParaRPr lang="en-US" dirty="0"/>
          </a:p>
        </p:txBody>
      </p:sp>
      <p:sp>
        <p:nvSpPr>
          <p:cNvPr id="3" name="Content Placeholder 2"/>
          <p:cNvSpPr>
            <a:spLocks noGrp="1"/>
          </p:cNvSpPr>
          <p:nvPr>
            <p:ph idx="1"/>
          </p:nvPr>
        </p:nvSpPr>
        <p:spPr/>
        <p:txBody>
          <a:bodyPr/>
          <a:lstStyle/>
          <a:p>
            <a:r>
              <a:rPr lang="en-US" dirty="0" smtClean="0"/>
              <a:t>The abbreviations “fl.” for flourished and “ca.” for circa are no longer used. </a:t>
            </a:r>
          </a:p>
          <a:p>
            <a:pPr lvl="1"/>
            <a:r>
              <a:rPr lang="en-US" dirty="0" smtClean="0"/>
              <a:t>For a period of active, instead of “fl.”, spell out the word “active”</a:t>
            </a:r>
          </a:p>
          <a:p>
            <a:pPr lvl="1"/>
            <a:r>
              <a:rPr lang="en-US" dirty="0" smtClean="0"/>
              <a:t>For an unknown date, instead of “ca.”, spell out the word “approximately.” This can accompany a birth or death date.</a:t>
            </a:r>
          </a:p>
          <a:p>
            <a:pPr lvl="1"/>
            <a:endParaRPr lang="en-US" dirty="0"/>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3633387"/>
            <a:ext cx="5797296"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0344" y="4220575"/>
            <a:ext cx="7361182" cy="495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0344" y="5052543"/>
            <a:ext cx="7038195" cy="4902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9600" y="5682262"/>
            <a:ext cx="4320540" cy="53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468422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some changes</a:t>
            </a:r>
            <a:endParaRPr lang="en-US" dirty="0"/>
          </a:p>
        </p:txBody>
      </p:sp>
      <p:sp>
        <p:nvSpPr>
          <p:cNvPr id="3" name="Content Placeholder 2"/>
          <p:cNvSpPr>
            <a:spLocks noGrp="1"/>
          </p:cNvSpPr>
          <p:nvPr>
            <p:ph idx="1"/>
          </p:nvPr>
        </p:nvSpPr>
        <p:spPr/>
        <p:txBody>
          <a:bodyPr/>
          <a:lstStyle/>
          <a:p>
            <a:r>
              <a:rPr lang="en-US" dirty="0" smtClean="0"/>
              <a:t>Instead of the abbreviation “cent.”, the word “century” is now spelled out.</a:t>
            </a:r>
            <a:endParaRPr 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2971800"/>
            <a:ext cx="5105400" cy="3637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9600" y="3695700"/>
            <a:ext cx="39687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9600" y="4419600"/>
            <a:ext cx="4883921" cy="4083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134410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600200"/>
          </a:xfrm>
        </p:spPr>
        <p:txBody>
          <a:bodyPr/>
          <a:lstStyle/>
          <a:p>
            <a:r>
              <a:rPr lang="en-US" dirty="0" smtClean="0"/>
              <a:t>RDA is not coming.</a:t>
            </a:r>
            <a:br>
              <a:rPr lang="en-US" dirty="0" smtClean="0"/>
            </a:br>
            <a:r>
              <a:rPr lang="en-US" dirty="0" smtClean="0"/>
              <a:t>It’s here.</a:t>
            </a:r>
            <a:endParaRPr lang="en-US" dirty="0"/>
          </a:p>
        </p:txBody>
      </p:sp>
      <p:sp>
        <p:nvSpPr>
          <p:cNvPr id="5" name="Content Placeholder 4"/>
          <p:cNvSpPr>
            <a:spLocks noGrp="1"/>
          </p:cNvSpPr>
          <p:nvPr>
            <p:ph sz="quarter" idx="13"/>
          </p:nvPr>
        </p:nvSpPr>
        <p:spPr>
          <a:xfrm>
            <a:off x="228600" y="1981200"/>
            <a:ext cx="4041648" cy="4526280"/>
          </a:xfrm>
        </p:spPr>
        <p:txBody>
          <a:bodyPr>
            <a:normAutofit/>
          </a:bodyPr>
          <a:lstStyle/>
          <a:p>
            <a:r>
              <a:rPr lang="en-US" dirty="0" smtClean="0">
                <a:solidFill>
                  <a:schemeClr val="tx1"/>
                </a:solidFill>
                <a:latin typeface="+mn-lt"/>
              </a:rPr>
              <a:t>System has been configured to accept new fields. Display and indexing are works in progress.</a:t>
            </a:r>
          </a:p>
          <a:p>
            <a:r>
              <a:rPr lang="en-US" dirty="0" smtClean="0">
                <a:solidFill>
                  <a:schemeClr val="tx1"/>
                </a:solidFill>
                <a:latin typeface="+mn-lt"/>
              </a:rPr>
              <a:t>About 6000 RDA records are already in Symphony.</a:t>
            </a:r>
          </a:p>
          <a:p>
            <a:r>
              <a:rPr lang="en-US" dirty="0" smtClean="0">
                <a:solidFill>
                  <a:schemeClr val="tx1"/>
                </a:solidFill>
                <a:latin typeface="+mn-lt"/>
              </a:rPr>
              <a:t>The number of RDA records in Symphony has skyrocketed after LC day one.</a:t>
            </a:r>
          </a:p>
          <a:p>
            <a:endParaRPr lang="en-US" dirty="0"/>
          </a:p>
        </p:txBody>
      </p:sp>
      <p:pic>
        <p:nvPicPr>
          <p:cNvPr id="1028" name="Picture 4"/>
          <p:cNvPicPr>
            <a:picLocks noGrp="1" noChangeAspect="1" noChangeArrowheads="1"/>
          </p:cNvPicPr>
          <p:nvPr>
            <p:ph sz="half" idx="2"/>
          </p:nvPr>
        </p:nvPicPr>
        <p:blipFill>
          <a:blip r:embed="rId3" cstate="print"/>
          <a:srcRect l="33118" t="36644" r="33963" b="27609"/>
          <a:stretch>
            <a:fillRect/>
          </a:stretch>
        </p:blipFill>
        <p:spPr bwMode="auto">
          <a:xfrm>
            <a:off x="4343400" y="2590800"/>
            <a:ext cx="4715753" cy="3200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 in access points</a:t>
            </a:r>
            <a:endParaRPr lang="en-US" dirty="0"/>
          </a:p>
        </p:txBody>
      </p:sp>
      <p:sp>
        <p:nvSpPr>
          <p:cNvPr id="3" name="Content Placeholder 2"/>
          <p:cNvSpPr>
            <a:spLocks noGrp="1"/>
          </p:cNvSpPr>
          <p:nvPr>
            <p:ph idx="1"/>
          </p:nvPr>
        </p:nvSpPr>
        <p:spPr/>
        <p:txBody>
          <a:bodyPr/>
          <a:lstStyle/>
          <a:p>
            <a:r>
              <a:rPr lang="en-US" dirty="0" smtClean="0"/>
              <a:t>The $c subfield is still used in access points under RDA.</a:t>
            </a:r>
          </a:p>
          <a:p>
            <a:pPr lvl="1"/>
            <a:r>
              <a:rPr lang="en-US" dirty="0" smtClean="0"/>
              <a:t>However, the phrase in the $c is now always encased in parentheses.</a:t>
            </a:r>
          </a:p>
          <a:p>
            <a:pPr lvl="1"/>
            <a:endParaRPr lang="en-US" dirty="0"/>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3077368"/>
            <a:ext cx="4737900" cy="5788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000" y="3839368"/>
            <a:ext cx="4904619" cy="5040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406863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 relationship designator</a:t>
            </a:r>
            <a:endParaRPr lang="en-US" dirty="0"/>
          </a:p>
        </p:txBody>
      </p:sp>
      <p:sp>
        <p:nvSpPr>
          <p:cNvPr id="3" name="Content Placeholder 2"/>
          <p:cNvSpPr>
            <a:spLocks noGrp="1"/>
          </p:cNvSpPr>
          <p:nvPr>
            <p:ph idx="1"/>
          </p:nvPr>
        </p:nvSpPr>
        <p:spPr/>
        <p:txBody>
          <a:bodyPr/>
          <a:lstStyle/>
          <a:p>
            <a:r>
              <a:rPr lang="en-US" dirty="0" smtClean="0"/>
              <a:t>Most personal name access points in RDA bib records will have relationship designators after the name.</a:t>
            </a:r>
          </a:p>
          <a:p>
            <a:pPr lvl="1"/>
            <a:r>
              <a:rPr lang="en-US" dirty="0" smtClean="0"/>
              <a:t>These codes, preceded by a $e, indicate how the person is related to the resource.</a:t>
            </a:r>
          </a:p>
          <a:p>
            <a:pPr lvl="1"/>
            <a:r>
              <a:rPr lang="en-US" smtClean="0"/>
              <a:t>Relationship designators do </a:t>
            </a:r>
            <a:r>
              <a:rPr lang="en-US" dirty="0" smtClean="0"/>
              <a:t>not validate with the rest of the heading, although within OCLC and Symphony, they will still link to a valid authority record.</a:t>
            </a:r>
          </a:p>
          <a:p>
            <a:pPr marL="457200" lvl="1" indent="0">
              <a:buNone/>
            </a:pPr>
            <a:endParaRPr 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 y="4038600"/>
            <a:ext cx="4853354"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58564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 relationship designator</a:t>
            </a:r>
            <a:endParaRPr lang="en-US" dirty="0"/>
          </a:p>
        </p:txBody>
      </p:sp>
      <p:sp>
        <p:nvSpPr>
          <p:cNvPr id="3" name="Content Placeholder 2"/>
          <p:cNvSpPr>
            <a:spLocks noGrp="1"/>
          </p:cNvSpPr>
          <p:nvPr>
            <p:ph idx="1"/>
          </p:nvPr>
        </p:nvSpPr>
        <p:spPr/>
        <p:txBody>
          <a:bodyPr/>
          <a:lstStyle/>
          <a:p>
            <a:r>
              <a:rPr lang="en-US" dirty="0" smtClean="0"/>
              <a:t>Most personal names will be followed by a comma, then the $e relationship designator.</a:t>
            </a:r>
          </a:p>
          <a:p>
            <a:endParaRPr lang="en-US" dirty="0"/>
          </a:p>
          <a:p>
            <a:endParaRPr lang="en-US" dirty="0" smtClean="0"/>
          </a:p>
          <a:p>
            <a:endParaRPr lang="en-US" dirty="0" smtClean="0"/>
          </a:p>
          <a:p>
            <a:r>
              <a:rPr lang="en-US" dirty="0" smtClean="0"/>
              <a:t>Personal names that end in a hyphen will have no punctuation between that and the $e. </a:t>
            </a:r>
            <a:endParaRPr lang="en-US"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95399" y="2714624"/>
            <a:ext cx="5859406" cy="8667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43000" y="5181600"/>
            <a:ext cx="6412089"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610102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 relationship designator</a:t>
            </a:r>
            <a:endParaRPr lang="en-US" dirty="0"/>
          </a:p>
        </p:txBody>
      </p:sp>
      <p:sp>
        <p:nvSpPr>
          <p:cNvPr id="3" name="Content Placeholder 2"/>
          <p:cNvSpPr>
            <a:spLocks noGrp="1"/>
          </p:cNvSpPr>
          <p:nvPr>
            <p:ph idx="1"/>
          </p:nvPr>
        </p:nvSpPr>
        <p:spPr/>
        <p:txBody>
          <a:bodyPr/>
          <a:lstStyle/>
          <a:p>
            <a:r>
              <a:rPr lang="en-US" dirty="0" smtClean="0"/>
              <a:t>Relationship designators are controlled vocabulary; they have to be selected from a specific list. </a:t>
            </a:r>
          </a:p>
          <a:p>
            <a:pPr lvl="1"/>
            <a:r>
              <a:rPr lang="en-US" dirty="0" smtClean="0"/>
              <a:t>Frequently used terms include: author, composer, compiler, conductor director, editor, illustrator, performer, producer, translator</a:t>
            </a:r>
          </a:p>
          <a:p>
            <a:r>
              <a:rPr lang="en-US" dirty="0" smtClean="0"/>
              <a:t>Correct an obvious error in a relator code if you see one.</a:t>
            </a:r>
          </a:p>
        </p:txBody>
      </p:sp>
    </p:spTree>
    <p:extLst>
      <p:ext uri="{BB962C8B-B14F-4D97-AF65-F5344CB8AC3E}">
        <p14:creationId xmlns:p14="http://schemas.microsoft.com/office/powerpoint/2010/main" val="12063768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 relationship designator</a:t>
            </a:r>
            <a:endParaRPr lang="en-US" dirty="0"/>
          </a:p>
        </p:txBody>
      </p:sp>
      <p:sp>
        <p:nvSpPr>
          <p:cNvPr id="3" name="Content Placeholder 2"/>
          <p:cNvSpPr>
            <a:spLocks noGrp="1"/>
          </p:cNvSpPr>
          <p:nvPr>
            <p:ph idx="1"/>
          </p:nvPr>
        </p:nvSpPr>
        <p:spPr/>
        <p:txBody>
          <a:bodyPr/>
          <a:lstStyle/>
          <a:p>
            <a:r>
              <a:rPr lang="en-US" dirty="0" smtClean="0"/>
              <a:t>A single access point can have more than one relationship designator if needed. </a:t>
            </a:r>
            <a:endParaRPr lang="en-US" dirty="0"/>
          </a:p>
        </p:txBody>
      </p:sp>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2781300"/>
            <a:ext cx="6356350" cy="419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747629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Time!</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31118" y="1600200"/>
            <a:ext cx="4481764" cy="4525963"/>
          </a:xfrm>
        </p:spPr>
      </p:pic>
    </p:spTree>
    <p:extLst>
      <p:ext uri="{BB962C8B-B14F-4D97-AF65-F5344CB8AC3E}">
        <p14:creationId xmlns:p14="http://schemas.microsoft.com/office/powerpoint/2010/main" val="32414196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1752599"/>
          </a:xfrm>
        </p:spPr>
        <p:txBody>
          <a:bodyPr/>
          <a:lstStyle/>
          <a:p>
            <a:r>
              <a:rPr lang="en-US" dirty="0" smtClean="0"/>
              <a:t>Hybrid Records</a:t>
            </a:r>
            <a:endParaRPr lang="en-US" dirty="0"/>
          </a:p>
        </p:txBody>
      </p:sp>
      <p:sp>
        <p:nvSpPr>
          <p:cNvPr id="3" name="Subtitle 2"/>
          <p:cNvSpPr>
            <a:spLocks noGrp="1"/>
          </p:cNvSpPr>
          <p:nvPr>
            <p:ph type="subTitle" idx="1"/>
          </p:nvPr>
        </p:nvSpPr>
        <p:spPr/>
        <p:txBody>
          <a:bodyPr>
            <a:normAutofit/>
          </a:bodyPr>
          <a:lstStyle/>
          <a:p>
            <a:r>
              <a:rPr lang="en-US" dirty="0" smtClean="0"/>
              <a:t>Patricia Dragon</a:t>
            </a:r>
          </a:p>
        </p:txBody>
      </p:sp>
    </p:spTree>
    <p:extLst>
      <p:ext uri="{BB962C8B-B14F-4D97-AF65-F5344CB8AC3E}">
        <p14:creationId xmlns:p14="http://schemas.microsoft.com/office/powerpoint/2010/main" val="11514524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Hybrid records</a:t>
            </a:r>
            <a:endParaRPr lang="en-US" dirty="0"/>
          </a:p>
        </p:txBody>
      </p:sp>
      <p:sp>
        <p:nvSpPr>
          <p:cNvPr id="3" name="Content Placeholder 2"/>
          <p:cNvSpPr>
            <a:spLocks noGrp="1"/>
          </p:cNvSpPr>
          <p:nvPr>
            <p:ph idx="1"/>
          </p:nvPr>
        </p:nvSpPr>
        <p:spPr/>
        <p:txBody>
          <a:bodyPr>
            <a:normAutofit/>
          </a:bodyPr>
          <a:lstStyle/>
          <a:p>
            <a:r>
              <a:rPr lang="en-US" dirty="0" smtClean="0">
                <a:solidFill>
                  <a:schemeClr val="tx1"/>
                </a:solidFill>
                <a:latin typeface="+mn-lt"/>
              </a:rPr>
              <a:t>OCLC has begun updating master records with certain RDA data via machine processes.</a:t>
            </a:r>
          </a:p>
          <a:p>
            <a:r>
              <a:rPr lang="en-US" dirty="0">
                <a:solidFill>
                  <a:schemeClr val="tx1"/>
                </a:solidFill>
                <a:latin typeface="+mn-lt"/>
              </a:rPr>
              <a:t>C</a:t>
            </a:r>
            <a:r>
              <a:rPr lang="en-US" dirty="0" smtClean="0">
                <a:solidFill>
                  <a:schemeClr val="tx1"/>
                </a:solidFill>
                <a:latin typeface="+mn-lt"/>
              </a:rPr>
              <a:t>hanges include</a:t>
            </a:r>
          </a:p>
          <a:p>
            <a:pPr lvl="1"/>
            <a:r>
              <a:rPr lang="en-US" dirty="0" smtClean="0">
                <a:solidFill>
                  <a:schemeClr val="tx1"/>
                </a:solidFill>
                <a:latin typeface="+mn-lt"/>
              </a:rPr>
              <a:t>Adding </a:t>
            </a:r>
            <a:r>
              <a:rPr lang="en-US" dirty="0">
                <a:solidFill>
                  <a:schemeClr val="tx1"/>
                </a:solidFill>
                <a:latin typeface="+mn-lt"/>
              </a:rPr>
              <a:t>336, 337, 338 fields</a:t>
            </a:r>
          </a:p>
          <a:p>
            <a:pPr lvl="1"/>
            <a:r>
              <a:rPr lang="en-US" dirty="0">
                <a:solidFill>
                  <a:schemeClr val="tx1"/>
                </a:solidFill>
                <a:latin typeface="+mn-lt"/>
              </a:rPr>
              <a:t>Spelling out non-transcribed abbreviations in 255, 300, 500, 504 and other fields</a:t>
            </a:r>
          </a:p>
          <a:p>
            <a:pPr lvl="1"/>
            <a:r>
              <a:rPr lang="en-US" dirty="0">
                <a:solidFill>
                  <a:schemeClr val="tx1"/>
                </a:solidFill>
                <a:latin typeface="+mn-lt"/>
              </a:rPr>
              <a:t>Converting Latin abbreviations to English </a:t>
            </a:r>
          </a:p>
          <a:p>
            <a:pPr lvl="1"/>
            <a:r>
              <a:rPr lang="en-US" dirty="0">
                <a:solidFill>
                  <a:schemeClr val="tx1"/>
                </a:solidFill>
                <a:latin typeface="+mn-lt"/>
              </a:rPr>
              <a:t>Converting dissertation notes in 502 field to multiple subfields</a:t>
            </a:r>
          </a:p>
          <a:p>
            <a:pPr lvl="1"/>
            <a:r>
              <a:rPr lang="en-US" dirty="0">
                <a:solidFill>
                  <a:schemeClr val="tx1"/>
                </a:solidFill>
                <a:latin typeface="+mn-lt"/>
              </a:rPr>
              <a:t>Removing GMDs (after 31 March 2016)</a:t>
            </a:r>
          </a:p>
          <a:p>
            <a:pPr lvl="1"/>
            <a:r>
              <a:rPr lang="en-US" dirty="0">
                <a:solidFill>
                  <a:schemeClr val="tx1"/>
                </a:solidFill>
                <a:latin typeface="+mn-lt"/>
              </a:rPr>
              <a:t>Heading changes in accordance with RDA</a:t>
            </a:r>
          </a:p>
          <a:p>
            <a:r>
              <a:rPr lang="en-US" dirty="0" smtClean="0">
                <a:solidFill>
                  <a:schemeClr val="tx1"/>
                </a:solidFill>
                <a:latin typeface="+mn-lt"/>
              </a:rPr>
              <a:t>These are </a:t>
            </a:r>
            <a:r>
              <a:rPr lang="en-US" u="sng" dirty="0" smtClean="0">
                <a:solidFill>
                  <a:schemeClr val="tx1"/>
                </a:solidFill>
                <a:latin typeface="+mn-lt"/>
              </a:rPr>
              <a:t>NOT</a:t>
            </a:r>
            <a:r>
              <a:rPr lang="en-US" dirty="0" smtClean="0">
                <a:solidFill>
                  <a:schemeClr val="tx1"/>
                </a:solidFill>
                <a:latin typeface="+mn-lt"/>
              </a:rPr>
              <a:t> RDA records.  </a:t>
            </a:r>
            <a:endParaRPr lang="en-US" dirty="0">
              <a:solidFill>
                <a:schemeClr val="tx1"/>
              </a:solidFill>
              <a:latin typeface="+mn-lt"/>
            </a:endParaRPr>
          </a:p>
        </p:txBody>
      </p:sp>
    </p:spTree>
    <p:extLst>
      <p:ext uri="{BB962C8B-B14F-4D97-AF65-F5344CB8AC3E}">
        <p14:creationId xmlns:p14="http://schemas.microsoft.com/office/powerpoint/2010/main" val="39035678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3047999"/>
          </a:xfrm>
        </p:spPr>
        <p:txBody>
          <a:bodyPr/>
          <a:lstStyle/>
          <a:p>
            <a:r>
              <a:rPr lang="en-US" dirty="0" smtClean="0"/>
              <a:t>Plans for the Public Catalog</a:t>
            </a:r>
            <a:endParaRPr lang="en-US" dirty="0"/>
          </a:p>
        </p:txBody>
      </p:sp>
      <p:sp>
        <p:nvSpPr>
          <p:cNvPr id="3" name="Subtitle 2"/>
          <p:cNvSpPr>
            <a:spLocks noGrp="1"/>
          </p:cNvSpPr>
          <p:nvPr>
            <p:ph type="subTitle" idx="1"/>
          </p:nvPr>
        </p:nvSpPr>
        <p:spPr/>
        <p:txBody>
          <a:bodyPr>
            <a:normAutofit/>
          </a:bodyPr>
          <a:lstStyle/>
          <a:p>
            <a:r>
              <a:rPr lang="en-US" dirty="0" smtClean="0"/>
              <a:t>Ann Carol Stocks</a:t>
            </a:r>
            <a:endParaRPr lang="en-US" dirty="0"/>
          </a:p>
        </p:txBody>
      </p:sp>
    </p:spTree>
    <p:extLst>
      <p:ext uri="{BB962C8B-B14F-4D97-AF65-F5344CB8AC3E}">
        <p14:creationId xmlns:p14="http://schemas.microsoft.com/office/powerpoint/2010/main" val="29963777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Classic Catalog Changes</a:t>
            </a:r>
            <a:endParaRPr lang="en-US" dirty="0"/>
          </a:p>
        </p:txBody>
      </p:sp>
      <p:sp>
        <p:nvSpPr>
          <p:cNvPr id="3" name="Content Placeholder 2"/>
          <p:cNvSpPr>
            <a:spLocks noGrp="1"/>
          </p:cNvSpPr>
          <p:nvPr>
            <p:ph idx="1"/>
          </p:nvPr>
        </p:nvSpPr>
        <p:spPr/>
        <p:txBody>
          <a:bodyPr/>
          <a:lstStyle/>
          <a:p>
            <a:r>
              <a:rPr lang="en-US" dirty="0" smtClean="0">
                <a:solidFill>
                  <a:schemeClr val="tx1"/>
                </a:solidFill>
                <a:latin typeface="+mn-lt"/>
              </a:rPr>
              <a:t>More icons on the hit list display</a:t>
            </a:r>
          </a:p>
          <a:p>
            <a:pPr marL="0" indent="0">
              <a:buNone/>
            </a:pPr>
            <a:endParaRPr lang="en-US" dirty="0" smtClean="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6248" y="2362200"/>
            <a:ext cx="6661150" cy="355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07416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600200"/>
          </a:xfrm>
        </p:spPr>
        <p:txBody>
          <a:bodyPr/>
          <a:lstStyle/>
          <a:p>
            <a:r>
              <a:rPr lang="en-US" dirty="0" smtClean="0"/>
              <a:t>OCLC RDA Policy Statement</a:t>
            </a:r>
            <a:endParaRPr lang="en-US" dirty="0"/>
          </a:p>
        </p:txBody>
      </p:sp>
      <p:sp>
        <p:nvSpPr>
          <p:cNvPr id="3" name="Content Placeholder 2"/>
          <p:cNvSpPr>
            <a:spLocks noGrp="1"/>
          </p:cNvSpPr>
          <p:nvPr>
            <p:ph idx="1"/>
          </p:nvPr>
        </p:nvSpPr>
        <p:spPr>
          <a:xfrm>
            <a:off x="457200" y="2514600"/>
            <a:ext cx="8229600" cy="3505200"/>
          </a:xfrm>
        </p:spPr>
        <p:txBody>
          <a:bodyPr>
            <a:normAutofit fontScale="92500"/>
          </a:bodyPr>
          <a:lstStyle/>
          <a:p>
            <a:r>
              <a:rPr lang="en-US" dirty="0" smtClean="0">
                <a:solidFill>
                  <a:schemeClr val="tx1"/>
                </a:solidFill>
                <a:latin typeface="+mn-lt"/>
              </a:rPr>
              <a:t>Originals may be entered according to any cataloging code.  </a:t>
            </a:r>
          </a:p>
          <a:p>
            <a:r>
              <a:rPr lang="en-US" dirty="0" smtClean="0">
                <a:solidFill>
                  <a:schemeClr val="tx1"/>
                </a:solidFill>
                <a:latin typeface="+mn-lt"/>
              </a:rPr>
              <a:t>One record per manifestation per language of cataloging.</a:t>
            </a:r>
          </a:p>
          <a:p>
            <a:r>
              <a:rPr lang="en-US" dirty="0" smtClean="0">
                <a:solidFill>
                  <a:schemeClr val="tx1"/>
                </a:solidFill>
                <a:latin typeface="+mn-lt"/>
              </a:rPr>
              <a:t>For access points use LCNAF.</a:t>
            </a:r>
          </a:p>
          <a:p>
            <a:r>
              <a:rPr lang="en-US" dirty="0" smtClean="0">
                <a:solidFill>
                  <a:schemeClr val="tx1"/>
                </a:solidFill>
                <a:latin typeface="+mn-lt"/>
              </a:rPr>
              <a:t>Do not change master records from RDA back to AACR2.</a:t>
            </a:r>
          </a:p>
          <a:p>
            <a:r>
              <a:rPr lang="en-US" dirty="0" smtClean="0">
                <a:solidFill>
                  <a:schemeClr val="tx1"/>
                </a:solidFill>
                <a:latin typeface="+mn-lt"/>
              </a:rPr>
              <a:t>Libraries MAY upgrade master records from AACR2 to RDA.</a:t>
            </a:r>
          </a:p>
          <a:p>
            <a:r>
              <a:rPr lang="en-US" dirty="0" smtClean="0">
                <a:solidFill>
                  <a:schemeClr val="tx1"/>
                </a:solidFill>
                <a:latin typeface="+mn-lt"/>
              </a:rPr>
              <a:t>As always, when editing for your local system, you can do whatever you want.</a:t>
            </a:r>
          </a:p>
          <a:p>
            <a:pPr>
              <a:buNone/>
            </a:pPr>
            <a:endParaRPr lang="en-US" dirty="0" smtClean="0">
              <a:solidFill>
                <a:schemeClr val="tx1"/>
              </a:solidFill>
              <a:latin typeface="+mn-lt"/>
            </a:endParaRPr>
          </a:p>
          <a:p>
            <a:pPr>
              <a:buNone/>
            </a:pPr>
            <a:r>
              <a:rPr lang="en-US" sz="1800" dirty="0" smtClean="0">
                <a:solidFill>
                  <a:schemeClr val="tx1"/>
                </a:solidFill>
                <a:latin typeface="+mn-lt"/>
              </a:rPr>
              <a:t>For more information, see </a:t>
            </a:r>
            <a:r>
              <a:rPr lang="en-US" sz="1800" dirty="0" smtClean="0">
                <a:solidFill>
                  <a:schemeClr val="tx1"/>
                </a:solidFill>
                <a:latin typeface="+mn-lt"/>
                <a:hlinkClick r:id="rId3"/>
              </a:rPr>
              <a:t>OCLC RDA Policy Statement</a:t>
            </a:r>
            <a:endParaRPr lang="en-US" sz="1800" dirty="0">
              <a:solidFill>
                <a:schemeClr val="tx1"/>
              </a:solidFill>
              <a:latin typeface="+mn-lt"/>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Classic Catalog Changes</a:t>
            </a:r>
            <a:endParaRPr lang="en-US" dirty="0"/>
          </a:p>
        </p:txBody>
      </p:sp>
      <p:sp>
        <p:nvSpPr>
          <p:cNvPr id="3" name="Content Placeholder 2"/>
          <p:cNvSpPr>
            <a:spLocks noGrp="1"/>
          </p:cNvSpPr>
          <p:nvPr>
            <p:ph idx="1"/>
          </p:nvPr>
        </p:nvSpPr>
        <p:spPr/>
        <p:txBody>
          <a:bodyPr/>
          <a:lstStyle/>
          <a:p>
            <a:r>
              <a:rPr lang="en-US" dirty="0" smtClean="0">
                <a:solidFill>
                  <a:schemeClr val="tx1"/>
                </a:solidFill>
                <a:latin typeface="+mn-lt"/>
              </a:rPr>
              <a:t>Addition of 264 to Item Information display</a:t>
            </a:r>
          </a:p>
          <a:p>
            <a:pPr marL="0" indent="0">
              <a:buNone/>
            </a:pP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2667000"/>
            <a:ext cx="5000625" cy="2447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3479118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Classic Catalog Changes</a:t>
            </a:r>
            <a:endParaRPr lang="en-US" dirty="0"/>
          </a:p>
        </p:txBody>
      </p:sp>
      <p:sp>
        <p:nvSpPr>
          <p:cNvPr id="3" name="Content Placeholder 2"/>
          <p:cNvSpPr>
            <a:spLocks noGrp="1"/>
          </p:cNvSpPr>
          <p:nvPr>
            <p:ph idx="1"/>
          </p:nvPr>
        </p:nvSpPr>
        <p:spPr/>
        <p:txBody>
          <a:bodyPr/>
          <a:lstStyle/>
          <a:p>
            <a:r>
              <a:rPr lang="en-US" dirty="0" smtClean="0">
                <a:solidFill>
                  <a:schemeClr val="tx1"/>
                </a:solidFill>
                <a:latin typeface="+mn-lt"/>
              </a:rPr>
              <a:t>Addition of 264 to Catalog Record display </a:t>
            </a:r>
            <a:r>
              <a:rPr lang="en-US" dirty="0">
                <a:solidFill>
                  <a:schemeClr val="tx1"/>
                </a:solidFill>
                <a:latin typeface="+mn-lt"/>
              </a:rPr>
              <a:t>with relevant </a:t>
            </a:r>
            <a:r>
              <a:rPr lang="en-US" dirty="0" smtClean="0">
                <a:solidFill>
                  <a:schemeClr val="tx1"/>
                </a:solidFill>
                <a:latin typeface="+mn-lt"/>
              </a:rPr>
              <a:t>labels</a:t>
            </a:r>
          </a:p>
          <a:p>
            <a:pPr marL="0" indent="0">
              <a:buNone/>
            </a:pPr>
            <a:endParaRPr 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9238" y="2438400"/>
            <a:ext cx="6105525" cy="3905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609471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Changes?</a:t>
            </a:r>
            <a:endParaRPr lang="en-US" dirty="0"/>
          </a:p>
        </p:txBody>
      </p:sp>
      <p:sp>
        <p:nvSpPr>
          <p:cNvPr id="3" name="Content Placeholder 2"/>
          <p:cNvSpPr>
            <a:spLocks noGrp="1"/>
          </p:cNvSpPr>
          <p:nvPr>
            <p:ph idx="1"/>
          </p:nvPr>
        </p:nvSpPr>
        <p:spPr>
          <a:xfrm>
            <a:off x="457200" y="1600200"/>
            <a:ext cx="8229600" cy="4525963"/>
          </a:xfrm>
        </p:spPr>
        <p:txBody>
          <a:bodyPr/>
          <a:lstStyle/>
          <a:p>
            <a:endParaRPr lang="en-US" dirty="0" smtClean="0">
              <a:solidFill>
                <a:schemeClr val="tx1"/>
              </a:solidFill>
              <a:latin typeface="+mn-lt"/>
            </a:endParaRPr>
          </a:p>
          <a:p>
            <a:r>
              <a:rPr lang="en-US" dirty="0" smtClean="0">
                <a:solidFill>
                  <a:schemeClr val="tx1"/>
                </a:solidFill>
                <a:latin typeface="+mn-lt"/>
              </a:rPr>
              <a:t>Do we want to add RDA elements to existing AACR2 records?</a:t>
            </a:r>
          </a:p>
          <a:p>
            <a:r>
              <a:rPr lang="en-US" dirty="0" smtClean="0">
                <a:solidFill>
                  <a:schemeClr val="tx1"/>
                </a:solidFill>
                <a:latin typeface="+mn-lt"/>
              </a:rPr>
              <a:t>Programming </a:t>
            </a:r>
            <a:r>
              <a:rPr lang="en-US" dirty="0" err="1" smtClean="0">
                <a:solidFill>
                  <a:schemeClr val="tx1"/>
                </a:solidFill>
                <a:latin typeface="+mn-lt"/>
              </a:rPr>
              <a:t>vs</a:t>
            </a:r>
            <a:r>
              <a:rPr lang="en-US" dirty="0" smtClean="0">
                <a:solidFill>
                  <a:schemeClr val="tx1"/>
                </a:solidFill>
                <a:latin typeface="+mn-lt"/>
              </a:rPr>
              <a:t> contracted services</a:t>
            </a:r>
          </a:p>
          <a:p>
            <a:r>
              <a:rPr lang="en-US" dirty="0" smtClean="0">
                <a:solidFill>
                  <a:schemeClr val="tx1"/>
                </a:solidFill>
                <a:latin typeface="+mn-lt"/>
              </a:rPr>
              <a:t>What’s super-important to our users?</a:t>
            </a:r>
          </a:p>
          <a:p>
            <a:r>
              <a:rPr lang="en-US" dirty="0" smtClean="0">
                <a:solidFill>
                  <a:schemeClr val="tx1"/>
                </a:solidFill>
                <a:latin typeface="+mn-lt"/>
              </a:rPr>
              <a:t>Examples of possibilities include:</a:t>
            </a:r>
          </a:p>
          <a:p>
            <a:pPr lvl="1"/>
            <a:r>
              <a:rPr lang="en-US" sz="2000" dirty="0" smtClean="0">
                <a:solidFill>
                  <a:schemeClr val="tx1"/>
                </a:solidFill>
                <a:latin typeface="+mn-lt"/>
              </a:rPr>
              <a:t>Adding relationship designators</a:t>
            </a:r>
          </a:p>
          <a:p>
            <a:pPr lvl="1"/>
            <a:r>
              <a:rPr lang="en-US" sz="2000" dirty="0" smtClean="0">
                <a:solidFill>
                  <a:schemeClr val="tx1"/>
                </a:solidFill>
                <a:latin typeface="+mn-lt"/>
              </a:rPr>
              <a:t>Adding 336, 337, and 338 fields</a:t>
            </a:r>
          </a:p>
          <a:p>
            <a:pPr lvl="1"/>
            <a:r>
              <a:rPr lang="en-US" sz="2000" dirty="0" smtClean="0">
                <a:solidFill>
                  <a:schemeClr val="tx1"/>
                </a:solidFill>
                <a:latin typeface="+mn-lt"/>
              </a:rPr>
              <a:t>Changing “</a:t>
            </a:r>
            <a:r>
              <a:rPr lang="en-US" sz="2000" dirty="0" err="1" smtClean="0">
                <a:solidFill>
                  <a:schemeClr val="tx1"/>
                </a:solidFill>
                <a:latin typeface="+mn-lt"/>
              </a:rPr>
              <a:t>S.l</a:t>
            </a:r>
            <a:r>
              <a:rPr lang="en-US" sz="2000" dirty="0" smtClean="0">
                <a:solidFill>
                  <a:schemeClr val="tx1"/>
                </a:solidFill>
                <a:latin typeface="+mn-lt"/>
              </a:rPr>
              <a:t>.” to “Place of publication not identified”</a:t>
            </a:r>
            <a:endParaRPr lang="en-US" sz="2000" dirty="0">
              <a:solidFill>
                <a:schemeClr val="tx1"/>
              </a:solidFill>
              <a:latin typeface="+mn-lt"/>
            </a:endParaRPr>
          </a:p>
          <a:p>
            <a:pPr marL="457200" lvl="1" indent="0">
              <a:buNone/>
            </a:pPr>
            <a:endParaRPr lang="en-US" dirty="0" smtClean="0"/>
          </a:p>
        </p:txBody>
      </p:sp>
    </p:spTree>
    <p:extLst>
      <p:ext uri="{BB962C8B-B14F-4D97-AF65-F5344CB8AC3E}">
        <p14:creationId xmlns:p14="http://schemas.microsoft.com/office/powerpoint/2010/main" val="99705754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3047999"/>
          </a:xfrm>
        </p:spPr>
        <p:txBody>
          <a:bodyPr/>
          <a:lstStyle/>
          <a:p>
            <a:r>
              <a:rPr lang="en-US" dirty="0" smtClean="0"/>
              <a:t>Why RDA?</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p>
            <a:r>
              <a:rPr lang="en-US" dirty="0" smtClean="0"/>
              <a:t>Patricia Dragon</a:t>
            </a:r>
            <a:endParaRPr lang="en-US" dirty="0"/>
          </a:p>
        </p:txBody>
      </p:sp>
    </p:spTree>
    <p:extLst>
      <p:ext uri="{BB962C8B-B14F-4D97-AF65-F5344CB8AC3E}">
        <p14:creationId xmlns:p14="http://schemas.microsoft.com/office/powerpoint/2010/main" val="360645861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a:t>
            </a:r>
            <a:endParaRPr lang="en-US" dirty="0"/>
          </a:p>
        </p:txBody>
      </p:sp>
      <p:sp>
        <p:nvSpPr>
          <p:cNvPr id="3" name="Content Placeholder 2"/>
          <p:cNvSpPr>
            <a:spLocks noGrp="1"/>
          </p:cNvSpPr>
          <p:nvPr>
            <p:ph idx="1"/>
          </p:nvPr>
        </p:nvSpPr>
        <p:spPr/>
        <p:txBody>
          <a:bodyPr/>
          <a:lstStyle/>
          <a:p>
            <a:r>
              <a:rPr lang="en-US" dirty="0" smtClean="0">
                <a:solidFill>
                  <a:schemeClr val="tx1"/>
                </a:solidFill>
                <a:latin typeface="+mn-lt"/>
              </a:rPr>
              <a:t>The practical answer: everybody’s </a:t>
            </a:r>
            <a:r>
              <a:rPr lang="en-US" dirty="0" err="1" smtClean="0">
                <a:solidFill>
                  <a:schemeClr val="tx1"/>
                </a:solidFill>
                <a:latin typeface="+mn-lt"/>
              </a:rPr>
              <a:t>doin</a:t>
            </a:r>
            <a:r>
              <a:rPr lang="en-US" dirty="0" smtClean="0">
                <a:solidFill>
                  <a:schemeClr val="tx1"/>
                </a:solidFill>
                <a:latin typeface="+mn-lt"/>
              </a:rPr>
              <a:t>’ it.</a:t>
            </a:r>
          </a:p>
          <a:p>
            <a:r>
              <a:rPr lang="en-US" dirty="0" smtClean="0">
                <a:solidFill>
                  <a:schemeClr val="tx1"/>
                </a:solidFill>
                <a:latin typeface="+mn-lt"/>
              </a:rPr>
              <a:t>The bigger picture: </a:t>
            </a:r>
          </a:p>
          <a:p>
            <a:pPr lvl="1">
              <a:buFont typeface="Wingdings" pitchFamily="2" charset="2"/>
              <a:buChar char="Ø"/>
            </a:pPr>
            <a:r>
              <a:rPr lang="en-US" sz="2000" dirty="0" smtClean="0">
                <a:solidFill>
                  <a:schemeClr val="tx1"/>
                </a:solidFill>
                <a:latin typeface="+mn-lt"/>
              </a:rPr>
              <a:t>FRBR principles: find, identify, select, obtain</a:t>
            </a:r>
          </a:p>
          <a:p>
            <a:pPr lvl="1">
              <a:buFont typeface="Wingdings" pitchFamily="2" charset="2"/>
              <a:buChar char="Ø"/>
            </a:pPr>
            <a:r>
              <a:rPr lang="en-US" sz="2000" dirty="0" smtClean="0">
                <a:solidFill>
                  <a:schemeClr val="tx1"/>
                </a:solidFill>
                <a:latin typeface="+mn-lt"/>
              </a:rPr>
              <a:t>User-centered catalog code </a:t>
            </a:r>
          </a:p>
          <a:p>
            <a:pPr lvl="1">
              <a:buFont typeface="Wingdings" pitchFamily="2" charset="2"/>
              <a:buChar char="Ø"/>
            </a:pPr>
            <a:r>
              <a:rPr lang="en-US" sz="2000" dirty="0" smtClean="0">
                <a:solidFill>
                  <a:schemeClr val="tx1"/>
                </a:solidFill>
                <a:latin typeface="+mn-lt"/>
              </a:rPr>
              <a:t>FRBR model</a:t>
            </a:r>
          </a:p>
          <a:p>
            <a:pPr lvl="1">
              <a:buFont typeface="Wingdings" pitchFamily="2" charset="2"/>
              <a:buChar char="Ø"/>
            </a:pPr>
            <a:r>
              <a:rPr lang="en-US" sz="2000" dirty="0" smtClean="0">
                <a:solidFill>
                  <a:schemeClr val="tx1"/>
                </a:solidFill>
                <a:latin typeface="+mn-lt"/>
              </a:rPr>
              <a:t>AACR2 from pre-digital world</a:t>
            </a:r>
          </a:p>
          <a:p>
            <a:pPr lvl="1">
              <a:buFont typeface="Wingdings" pitchFamily="2" charset="2"/>
              <a:buChar char="Ø"/>
            </a:pPr>
            <a:r>
              <a:rPr lang="en-US" sz="2000" dirty="0" smtClean="0">
                <a:solidFill>
                  <a:schemeClr val="tx1"/>
                </a:solidFill>
                <a:latin typeface="+mn-lt"/>
              </a:rPr>
              <a:t>Importance of relationships</a:t>
            </a:r>
          </a:p>
          <a:p>
            <a:pPr lvl="1">
              <a:buFont typeface="Wingdings" pitchFamily="2" charset="2"/>
              <a:buChar char="Ø"/>
            </a:pPr>
            <a:r>
              <a:rPr lang="en-US" sz="2000" dirty="0" smtClean="0">
                <a:solidFill>
                  <a:schemeClr val="tx1"/>
                </a:solidFill>
                <a:latin typeface="+mn-lt"/>
              </a:rPr>
              <a:t>Importance of machine manipulation of data</a:t>
            </a:r>
          </a:p>
          <a:p>
            <a:pPr lvl="1">
              <a:buFont typeface="Wingdings" pitchFamily="2" charset="2"/>
              <a:buChar char="Ø"/>
            </a:pPr>
            <a:r>
              <a:rPr lang="en-US" sz="2000" dirty="0" smtClean="0">
                <a:solidFill>
                  <a:schemeClr val="tx1"/>
                </a:solidFill>
                <a:latin typeface="+mn-lt"/>
              </a:rPr>
              <a:t>Paving the way for successor of MARC (Bibliographic Framework Initiative)</a:t>
            </a:r>
            <a:r>
              <a:rPr lang="en-US" dirty="0" smtClean="0"/>
              <a:t>	</a:t>
            </a:r>
          </a:p>
          <a:p>
            <a:pPr>
              <a:buNone/>
            </a:pPr>
            <a:endParaRPr lang="en-US" dirty="0" smtClean="0"/>
          </a:p>
          <a:p>
            <a:pPr lvl="1">
              <a:buFont typeface="Wingdings" pitchFamily="2" charset="2"/>
              <a:buChar char="Ø"/>
            </a:pPr>
            <a:endParaRPr lang="en-US" dirty="0" smtClean="0"/>
          </a:p>
          <a:p>
            <a:pPr lvl="1">
              <a:buFont typeface="Wingdings" pitchFamily="2" charset="2"/>
              <a:buChar char="Ø"/>
            </a:pPr>
            <a:endParaRPr lang="en-US" dirty="0" smtClean="0"/>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2667000"/>
            <a:ext cx="7924800" cy="1077218"/>
          </a:xfrm>
          <a:prstGeom prst="rect">
            <a:avLst/>
          </a:prstGeom>
        </p:spPr>
        <p:txBody>
          <a:bodyPr wrap="square">
            <a:spAutoFit/>
          </a:bodyPr>
          <a:lstStyle/>
          <a:p>
            <a:r>
              <a:rPr lang="en-US" sz="3200" dirty="0" smtClean="0"/>
              <a:t>“The future has arrived.  It’s just not evenly distributed yet.”—William Gibson</a:t>
            </a:r>
            <a:endParaRPr lang="en-US" sz="32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Wiki</a:t>
            </a:r>
            <a:endParaRPr lang="en-US" dirty="0"/>
          </a:p>
        </p:txBody>
      </p:sp>
      <p:sp>
        <p:nvSpPr>
          <p:cNvPr id="3" name="Content Placeholder 2"/>
          <p:cNvSpPr>
            <a:spLocks noGrp="1"/>
          </p:cNvSpPr>
          <p:nvPr>
            <p:ph idx="1"/>
          </p:nvPr>
        </p:nvSpPr>
        <p:spPr/>
        <p:txBody>
          <a:bodyPr/>
          <a:lstStyle/>
          <a:p>
            <a:pPr marL="0" indent="0">
              <a:buNone/>
            </a:pPr>
            <a:r>
              <a:rPr lang="en-US" dirty="0" smtClean="0">
                <a:solidFill>
                  <a:srgbClr val="7030A0"/>
                </a:solidFill>
                <a:latin typeface="+mn-lt"/>
                <a:hlinkClick r:id="rId3"/>
              </a:rPr>
              <a:t>http://easterncarolinanetworkcataloging.pbworks.com</a:t>
            </a:r>
            <a:endParaRPr lang="en-US" dirty="0" smtClean="0">
              <a:solidFill>
                <a:srgbClr val="7030A0"/>
              </a:solidFill>
              <a:latin typeface="+mn-lt"/>
            </a:endParaRPr>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7700" y="609601"/>
            <a:ext cx="7848600" cy="3047999"/>
          </a:xfrm>
        </p:spPr>
        <p:txBody>
          <a:bodyPr/>
          <a:lstStyle/>
          <a:p>
            <a:r>
              <a:rPr lang="en-US" dirty="0" smtClean="0"/>
              <a:t>Questions?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upgrade policy</a:t>
            </a:r>
            <a:endParaRPr lang="en-US" dirty="0"/>
          </a:p>
        </p:txBody>
      </p:sp>
      <p:sp>
        <p:nvSpPr>
          <p:cNvPr id="3" name="Content Placeholder 2"/>
          <p:cNvSpPr>
            <a:spLocks noGrp="1"/>
          </p:cNvSpPr>
          <p:nvPr>
            <p:ph idx="1"/>
          </p:nvPr>
        </p:nvSpPr>
        <p:spPr>
          <a:xfrm>
            <a:off x="457200" y="1752600"/>
            <a:ext cx="8229600" cy="4525963"/>
          </a:xfrm>
        </p:spPr>
        <p:txBody>
          <a:bodyPr/>
          <a:lstStyle/>
          <a:p>
            <a:r>
              <a:rPr lang="en-US" dirty="0" smtClean="0">
                <a:solidFill>
                  <a:schemeClr val="tx1"/>
                </a:solidFill>
                <a:latin typeface="+mn-lt"/>
              </a:rPr>
              <a:t>In general, accept both AACR2 and RDA copy and do not edit to one from the other.</a:t>
            </a:r>
          </a:p>
          <a:p>
            <a:r>
              <a:rPr lang="en-US" dirty="0" smtClean="0">
                <a:solidFill>
                  <a:schemeClr val="tx1"/>
                </a:solidFill>
                <a:latin typeface="+mn-lt"/>
              </a:rPr>
              <a:t>When upgrading a master record to the extent of </a:t>
            </a:r>
            <a:r>
              <a:rPr lang="en-US" dirty="0" err="1" smtClean="0">
                <a:solidFill>
                  <a:schemeClr val="tx1"/>
                </a:solidFill>
                <a:latin typeface="+mn-lt"/>
              </a:rPr>
              <a:t>recataloging</a:t>
            </a:r>
            <a:r>
              <a:rPr lang="en-US" dirty="0" smtClean="0">
                <a:solidFill>
                  <a:schemeClr val="tx1"/>
                </a:solidFill>
                <a:latin typeface="+mn-lt"/>
              </a:rPr>
              <a:t> an item, upgrade master record to RDA (requires original cataloger).</a:t>
            </a:r>
          </a:p>
          <a:p>
            <a:r>
              <a:rPr lang="en-US" dirty="0" smtClean="0">
                <a:solidFill>
                  <a:schemeClr val="tx1"/>
                </a:solidFill>
                <a:latin typeface="+mn-lt"/>
              </a:rPr>
              <a:t>When deriving a new master record, new record should be in RDA (requires original cataloger).</a:t>
            </a:r>
          </a:p>
          <a:p>
            <a:r>
              <a:rPr lang="en-US" dirty="0" smtClean="0">
                <a:solidFill>
                  <a:schemeClr val="tx1"/>
                </a:solidFill>
                <a:latin typeface="+mn-lt"/>
              </a:rPr>
              <a:t>Do not upgrade to RDA without replacing the master record.</a:t>
            </a:r>
          </a:p>
          <a:p>
            <a:r>
              <a:rPr lang="en-US" smtClean="0">
                <a:solidFill>
                  <a:schemeClr val="tx1"/>
                </a:solidFill>
                <a:latin typeface="+mn-lt"/>
              </a:rPr>
              <a:t>Eastern </a:t>
            </a:r>
            <a:r>
              <a:rPr lang="en-US" dirty="0" smtClean="0">
                <a:solidFill>
                  <a:schemeClr val="tx1"/>
                </a:solidFill>
                <a:latin typeface="+mn-lt"/>
              </a:rPr>
              <a:t>Carolina Network day one for RDA originals will be January 1, 2014.</a:t>
            </a:r>
            <a:endParaRPr lang="en-US" dirty="0">
              <a:solidFill>
                <a:schemeClr val="tx1"/>
              </a:solidFill>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4876801"/>
          </a:xfrm>
        </p:spPr>
        <p:txBody>
          <a:bodyPr/>
          <a:lstStyle/>
          <a:p>
            <a:r>
              <a:rPr lang="en-US" dirty="0" smtClean="0"/>
              <a:t>RDA Copy Cataloging</a:t>
            </a:r>
            <a:br>
              <a:rPr lang="en-US" dirty="0" smtClean="0"/>
            </a:br>
            <a:r>
              <a:rPr lang="en-US" dirty="0" smtClean="0"/>
              <a:t>Field by Field Guidelines</a:t>
            </a:r>
            <a:endParaRPr lang="en-US" dirty="0"/>
          </a:p>
        </p:txBody>
      </p:sp>
      <p:sp>
        <p:nvSpPr>
          <p:cNvPr id="3" name="Subtitle 2"/>
          <p:cNvSpPr>
            <a:spLocks noGrp="1"/>
          </p:cNvSpPr>
          <p:nvPr>
            <p:ph type="subTitle" idx="1"/>
          </p:nvPr>
        </p:nvSpPr>
        <p:spPr>
          <a:xfrm>
            <a:off x="1371600" y="5181600"/>
            <a:ext cx="6400800" cy="1219200"/>
          </a:xfrm>
        </p:spPr>
        <p:txBody>
          <a:bodyPr>
            <a:normAutofit fontScale="92500" lnSpcReduction="10000"/>
          </a:bodyPr>
          <a:lstStyle/>
          <a:p>
            <a:r>
              <a:rPr lang="en-US" dirty="0" err="1"/>
              <a:t>Marlena</a:t>
            </a:r>
            <a:r>
              <a:rPr lang="en-US" dirty="0"/>
              <a:t> Barber</a:t>
            </a:r>
          </a:p>
          <a:p>
            <a:r>
              <a:rPr lang="en-US" dirty="0"/>
              <a:t>Chris Holden</a:t>
            </a:r>
          </a:p>
          <a:p>
            <a:r>
              <a:rPr lang="en-US" dirty="0"/>
              <a:t>Jan Mayo</a:t>
            </a:r>
          </a:p>
        </p:txBody>
      </p:sp>
    </p:spTree>
    <p:extLst>
      <p:ext uri="{BB962C8B-B14F-4D97-AF65-F5344CB8AC3E}">
        <p14:creationId xmlns:p14="http://schemas.microsoft.com/office/powerpoint/2010/main" val="1173074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600200"/>
          </a:xfrm>
        </p:spPr>
        <p:txBody>
          <a:bodyPr/>
          <a:lstStyle/>
          <a:p>
            <a:pPr algn="ctr" fontAlgn="auto">
              <a:spcAft>
                <a:spcPts val="0"/>
              </a:spcAft>
              <a:defRPr/>
            </a:pPr>
            <a:r>
              <a:rPr lang="en-US" dirty="0" smtClean="0"/>
              <a:t>Recognizing an RDA Record</a:t>
            </a:r>
            <a:endParaRPr lang="en-US" dirty="0"/>
          </a:p>
        </p:txBody>
      </p:sp>
      <p:sp>
        <p:nvSpPr>
          <p:cNvPr id="3" name="Content Placeholder 2"/>
          <p:cNvSpPr>
            <a:spLocks noGrp="1"/>
          </p:cNvSpPr>
          <p:nvPr>
            <p:ph idx="1"/>
          </p:nvPr>
        </p:nvSpPr>
        <p:spPr>
          <a:xfrm>
            <a:off x="533400" y="2667000"/>
            <a:ext cx="8001000" cy="3276600"/>
          </a:xfrm>
        </p:spPr>
        <p:txBody>
          <a:bodyPr>
            <a:normAutofit/>
          </a:bodyPr>
          <a:lstStyle/>
          <a:p>
            <a:r>
              <a:rPr lang="en-US" sz="3200" dirty="0" smtClean="0">
                <a:solidFill>
                  <a:schemeClr val="tx1"/>
                </a:solidFill>
                <a:latin typeface="Palatino Linotype" pitchFamily="18" charset="0"/>
              </a:rPr>
              <a:t>An RDA record can be recognized through the combination of the “</a:t>
            </a:r>
            <a:r>
              <a:rPr lang="en-US" sz="3200" dirty="0" err="1" smtClean="0">
                <a:solidFill>
                  <a:schemeClr val="tx1"/>
                </a:solidFill>
                <a:latin typeface="Palatino Linotype" pitchFamily="18" charset="0"/>
              </a:rPr>
              <a:t>Desc</a:t>
            </a:r>
            <a:r>
              <a:rPr lang="en-US" sz="3200" dirty="0" smtClean="0">
                <a:solidFill>
                  <a:schemeClr val="tx1"/>
                </a:solidFill>
                <a:latin typeface="Palatino Linotype" pitchFamily="18" charset="0"/>
              </a:rPr>
              <a:t>” fixed field and the 040 field. </a:t>
            </a:r>
          </a:p>
          <a:p>
            <a:pPr lvl="1"/>
            <a:r>
              <a:rPr lang="en-US" sz="3200" dirty="0" smtClean="0">
                <a:solidFill>
                  <a:schemeClr val="tx1"/>
                </a:solidFill>
                <a:latin typeface="Palatino Linotype" pitchFamily="18" charset="0"/>
              </a:rPr>
              <a:t>The “</a:t>
            </a:r>
            <a:r>
              <a:rPr lang="en-US" sz="3200" dirty="0" err="1" smtClean="0">
                <a:solidFill>
                  <a:schemeClr val="tx1"/>
                </a:solidFill>
                <a:latin typeface="Palatino Linotype" pitchFamily="18" charset="0"/>
              </a:rPr>
              <a:t>Desc</a:t>
            </a:r>
            <a:r>
              <a:rPr lang="en-US" sz="3200" dirty="0" smtClean="0">
                <a:solidFill>
                  <a:schemeClr val="tx1"/>
                </a:solidFill>
                <a:latin typeface="Palatino Linotype" pitchFamily="18" charset="0"/>
              </a:rPr>
              <a:t>” field will be “</a:t>
            </a:r>
            <a:r>
              <a:rPr lang="en-US" sz="3200" dirty="0" err="1" smtClean="0">
                <a:solidFill>
                  <a:schemeClr val="tx1"/>
                </a:solidFill>
                <a:latin typeface="Palatino Linotype" pitchFamily="18" charset="0"/>
              </a:rPr>
              <a:t>i</a:t>
            </a:r>
            <a:r>
              <a:rPr lang="en-US" sz="3200" dirty="0" smtClean="0">
                <a:solidFill>
                  <a:schemeClr val="tx1"/>
                </a:solidFill>
                <a:latin typeface="Palatino Linotype" pitchFamily="18" charset="0"/>
              </a:rPr>
              <a:t>”</a:t>
            </a:r>
          </a:p>
          <a:p>
            <a:pPr lvl="1"/>
            <a:r>
              <a:rPr lang="en-US" sz="3200" dirty="0" smtClean="0">
                <a:solidFill>
                  <a:schemeClr val="tx1"/>
                </a:solidFill>
                <a:latin typeface="Palatino Linotype" pitchFamily="18" charset="0"/>
              </a:rPr>
              <a:t>The 040 field will have a “$e </a:t>
            </a:r>
            <a:r>
              <a:rPr lang="en-US" sz="3200" dirty="0" err="1" smtClean="0">
                <a:solidFill>
                  <a:schemeClr val="tx1"/>
                </a:solidFill>
                <a:latin typeface="Palatino Linotype" pitchFamily="18" charset="0"/>
              </a:rPr>
              <a:t>rda</a:t>
            </a:r>
            <a:r>
              <a:rPr lang="en-US" sz="3200" dirty="0" smtClean="0">
                <a:solidFill>
                  <a:schemeClr val="tx1"/>
                </a:solidFill>
                <a:latin typeface="Palatino Linotype" pitchFamily="18" charset="0"/>
              </a:rPr>
              <a:t>” present.</a:t>
            </a:r>
            <a:endParaRPr lang="en-US" sz="3200" dirty="0">
              <a:solidFill>
                <a:schemeClr val="tx1"/>
              </a:solidFill>
              <a:latin typeface="Palatino Linotype" pitchFamily="18" charset="0"/>
            </a:endParaRPr>
          </a:p>
        </p:txBody>
      </p:sp>
    </p:spTree>
    <p:extLst>
      <p:ext uri="{BB962C8B-B14F-4D97-AF65-F5344CB8AC3E}">
        <p14:creationId xmlns:p14="http://schemas.microsoft.com/office/powerpoint/2010/main" val="3253376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799" y="533400"/>
            <a:ext cx="8396381"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Oval 7"/>
          <p:cNvSpPr/>
          <p:nvPr/>
        </p:nvSpPr>
        <p:spPr>
          <a:xfrm>
            <a:off x="568859" y="2514600"/>
            <a:ext cx="1143000" cy="762000"/>
          </a:xfrm>
          <a:prstGeom prst="ellipse">
            <a:avLst/>
          </a:prstGeom>
          <a:noFill/>
          <a:ln w="444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2209800" y="3276600"/>
            <a:ext cx="1143000" cy="762000"/>
          </a:xfrm>
          <a:prstGeom prst="ellipse">
            <a:avLst/>
          </a:prstGeom>
          <a:noFill/>
          <a:ln w="444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58958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7951"/>
            <a:ext cx="8229600" cy="1066800"/>
          </a:xfrm>
        </p:spPr>
        <p:txBody>
          <a:bodyPr/>
          <a:lstStyle/>
          <a:p>
            <a:pPr algn="ctr" fontAlgn="auto">
              <a:spcAft>
                <a:spcPts val="0"/>
              </a:spcAft>
              <a:defRPr/>
            </a:pPr>
            <a:r>
              <a:rPr lang="en-US" dirty="0" smtClean="0"/>
              <a:t>MARC Tag 245 $a</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63504968"/>
              </p:ext>
            </p:extLst>
          </p:nvPr>
        </p:nvGraphicFramePr>
        <p:xfrm>
          <a:off x="647700" y="3048000"/>
          <a:ext cx="7848600" cy="1116330"/>
        </p:xfrm>
        <a:graphic>
          <a:graphicData uri="http://schemas.openxmlformats.org/drawingml/2006/table">
            <a:tbl>
              <a:tblPr>
                <a:tableStyleId>{5C22544A-7EE6-4342-B048-85BDC9FD1C3A}</a:tableStyleId>
              </a:tblPr>
              <a:tblGrid>
                <a:gridCol w="785018"/>
                <a:gridCol w="556623"/>
                <a:gridCol w="6506959"/>
              </a:tblGrid>
              <a:tr h="613410">
                <a:tc>
                  <a:txBody>
                    <a:bodyPr/>
                    <a:lstStyle/>
                    <a:p>
                      <a:pPr marL="0" marR="0">
                        <a:spcBef>
                          <a:spcPts val="0"/>
                        </a:spcBef>
                        <a:spcAft>
                          <a:spcPts val="0"/>
                        </a:spcAft>
                      </a:pPr>
                      <a:r>
                        <a:rPr lang="en-US" sz="2400" dirty="0">
                          <a:effectLst/>
                        </a:rPr>
                        <a:t>245</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a:effectLst/>
                        </a:rPr>
                        <a:t>1</a:t>
                      </a:r>
                      <a:r>
                        <a:rPr lang="en-US" sz="2400" dirty="0" smtClean="0">
                          <a:effectLst/>
                        </a:rPr>
                        <a:t> 0</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smtClean="0">
                          <a:effectLst/>
                          <a:latin typeface="Times New Roman"/>
                          <a:ea typeface="Times New Roman"/>
                        </a:rPr>
                        <a:t>EVERYTHING</a:t>
                      </a:r>
                      <a:r>
                        <a:rPr lang="en-US" sz="2400" baseline="0" dirty="0" smtClean="0">
                          <a:effectLst/>
                          <a:latin typeface="Times New Roman"/>
                          <a:ea typeface="Times New Roman"/>
                        </a:rPr>
                        <a:t> IS MISCELLANOUS: $b THE POWER OF THE NEW DIGITAL DISORDER / $c David Weinberger.</a:t>
                      </a:r>
                      <a:endParaRPr lang="en-US" sz="2400" dirty="0">
                        <a:effectLst/>
                        <a:latin typeface="Times New Roman"/>
                        <a:ea typeface="Times New Roman"/>
                      </a:endParaRPr>
                    </a:p>
                  </a:txBody>
                  <a:tcPr marL="9525" marR="9525" marT="9525" marB="9525"/>
                </a:tc>
              </a:tr>
            </a:tbl>
          </a:graphicData>
        </a:graphic>
      </p:graphicFrame>
      <p:sp>
        <p:nvSpPr>
          <p:cNvPr id="7" name="TextBox 6"/>
          <p:cNvSpPr txBox="1"/>
          <p:nvPr/>
        </p:nvSpPr>
        <p:spPr>
          <a:xfrm>
            <a:off x="1562100" y="1544919"/>
            <a:ext cx="6019800" cy="461665"/>
          </a:xfrm>
          <a:prstGeom prst="rect">
            <a:avLst/>
          </a:prstGeom>
          <a:noFill/>
        </p:spPr>
        <p:txBody>
          <a:bodyPr wrap="square" rtlCol="0">
            <a:spAutoFit/>
          </a:bodyPr>
          <a:lstStyle/>
          <a:p>
            <a:pPr algn="ctr"/>
            <a:r>
              <a:rPr lang="en-US" sz="2400" b="1" i="1" dirty="0" smtClean="0"/>
              <a:t>Title proper</a:t>
            </a:r>
            <a:endParaRPr lang="en-US" sz="2400" b="1" i="1" dirty="0"/>
          </a:p>
        </p:txBody>
      </p:sp>
      <p:graphicFrame>
        <p:nvGraphicFramePr>
          <p:cNvPr id="9" name="Content Placeholder 4"/>
          <p:cNvGraphicFramePr>
            <a:graphicFrameLocks/>
          </p:cNvGraphicFramePr>
          <p:nvPr>
            <p:extLst>
              <p:ext uri="{D42A27DB-BD31-4B8C-83A1-F6EECF244321}">
                <p14:modId xmlns:p14="http://schemas.microsoft.com/office/powerpoint/2010/main" val="192975338"/>
              </p:ext>
            </p:extLst>
          </p:nvPr>
        </p:nvGraphicFramePr>
        <p:xfrm>
          <a:off x="647700" y="4953000"/>
          <a:ext cx="7848600" cy="750570"/>
        </p:xfrm>
        <a:graphic>
          <a:graphicData uri="http://schemas.openxmlformats.org/drawingml/2006/table">
            <a:tbl>
              <a:tblPr>
                <a:tableStyleId>{5C22544A-7EE6-4342-B048-85BDC9FD1C3A}</a:tableStyleId>
              </a:tblPr>
              <a:tblGrid>
                <a:gridCol w="785018"/>
                <a:gridCol w="556623"/>
                <a:gridCol w="6506959"/>
              </a:tblGrid>
              <a:tr h="613410">
                <a:tc>
                  <a:txBody>
                    <a:bodyPr/>
                    <a:lstStyle/>
                    <a:p>
                      <a:pPr marL="0" marR="0">
                        <a:spcBef>
                          <a:spcPts val="0"/>
                        </a:spcBef>
                        <a:spcAft>
                          <a:spcPts val="0"/>
                        </a:spcAft>
                      </a:pPr>
                      <a:r>
                        <a:rPr lang="en-US" sz="2400" dirty="0">
                          <a:effectLst/>
                        </a:rPr>
                        <a:t>245</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a:effectLst/>
                        </a:rPr>
                        <a:t>1</a:t>
                      </a:r>
                      <a:r>
                        <a:rPr lang="en-US" sz="2400" dirty="0" smtClean="0">
                          <a:effectLst/>
                        </a:rPr>
                        <a:t> 0</a:t>
                      </a:r>
                      <a:endParaRPr lang="en-US" sz="2400" dirty="0">
                        <a:effectLst/>
                        <a:latin typeface="Times New Roman"/>
                        <a:ea typeface="Times New Roman"/>
                      </a:endParaRPr>
                    </a:p>
                  </a:txBody>
                  <a:tcPr marL="9525" marR="9525" marT="9525" marB="9525"/>
                </a:tc>
                <a:tc>
                  <a:txBody>
                    <a:bodyPr/>
                    <a:lstStyle/>
                    <a:p>
                      <a:pPr marL="0" marR="0">
                        <a:spcBef>
                          <a:spcPts val="0"/>
                        </a:spcBef>
                        <a:spcAft>
                          <a:spcPts val="0"/>
                        </a:spcAft>
                      </a:pPr>
                      <a:r>
                        <a:rPr lang="en-US" sz="2400" dirty="0" smtClean="0">
                          <a:effectLst/>
                          <a:latin typeface="Times New Roman"/>
                          <a:ea typeface="Times New Roman"/>
                        </a:rPr>
                        <a:t>Everything is miscellaneous</a:t>
                      </a:r>
                      <a:r>
                        <a:rPr lang="en-US" sz="2400" baseline="0" dirty="0" smtClean="0">
                          <a:effectLst/>
                          <a:latin typeface="Times New Roman"/>
                          <a:ea typeface="Times New Roman"/>
                        </a:rPr>
                        <a:t> : $b the power of the new digital disorder / $c David Weinberger.</a:t>
                      </a:r>
                      <a:endParaRPr lang="en-US" sz="2400" dirty="0">
                        <a:effectLst/>
                        <a:latin typeface="Times New Roman"/>
                        <a:ea typeface="Times New Roman"/>
                      </a:endParaRPr>
                    </a:p>
                  </a:txBody>
                  <a:tcPr marL="9525" marR="9525" marT="9525" marB="9525"/>
                </a:tc>
              </a:tr>
            </a:tbl>
          </a:graphicData>
        </a:graphic>
      </p:graphicFrame>
    </p:spTree>
    <p:extLst>
      <p:ext uri="{BB962C8B-B14F-4D97-AF65-F5344CB8AC3E}">
        <p14:creationId xmlns:p14="http://schemas.microsoft.com/office/powerpoint/2010/main" val="15659661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Custom 1">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4A2467"/>
      </a:hlink>
      <a:folHlink>
        <a:srgbClr val="3EBBF0"/>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996</TotalTime>
  <Words>3242</Words>
  <Application>Microsoft Office PowerPoint</Application>
  <PresentationFormat>On-screen Show (4:3)</PresentationFormat>
  <Paragraphs>437</Paragraphs>
  <Slides>47</Slides>
  <Notes>47</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Executive</vt:lpstr>
      <vt:lpstr>RDA Copy Cataloging Training</vt:lpstr>
      <vt:lpstr>Background</vt:lpstr>
      <vt:lpstr>RDA is not coming. It’s here.</vt:lpstr>
      <vt:lpstr>OCLC RDA Policy Statement</vt:lpstr>
      <vt:lpstr>Local upgrade policy</vt:lpstr>
      <vt:lpstr>RDA Copy Cataloging Field by Field Guidelines</vt:lpstr>
      <vt:lpstr>Recognizing an RDA Record</vt:lpstr>
      <vt:lpstr>PowerPoint Presentation</vt:lpstr>
      <vt:lpstr>MARC Tag 245 $a</vt:lpstr>
      <vt:lpstr>MARC Tag 245 $a</vt:lpstr>
      <vt:lpstr>MARC Tag 245 $h</vt:lpstr>
      <vt:lpstr>MARC Tag 245 $c</vt:lpstr>
      <vt:lpstr>MARC Tag 246</vt:lpstr>
      <vt:lpstr>MARC Tag 246</vt:lpstr>
      <vt:lpstr>MARC Tags 336, 337, 338</vt:lpstr>
      <vt:lpstr>MARC Tags 336, 337, 338</vt:lpstr>
      <vt:lpstr>MARC Tags 336, 337, 338</vt:lpstr>
      <vt:lpstr>MARC Tags 336, 337, 338</vt:lpstr>
      <vt:lpstr>MARC Tag 250</vt:lpstr>
      <vt:lpstr>MARC Tag 264</vt:lpstr>
      <vt:lpstr>MARC Tag 264</vt:lpstr>
      <vt:lpstr>MARC Tag 264</vt:lpstr>
      <vt:lpstr>MARC Tag 300</vt:lpstr>
      <vt:lpstr>MARC Tag 504</vt:lpstr>
      <vt:lpstr>PowerPoint Presentation</vt:lpstr>
      <vt:lpstr>Changes to Access Points</vt:lpstr>
      <vt:lpstr>Examples of some changes</vt:lpstr>
      <vt:lpstr>Examples of some changes</vt:lpstr>
      <vt:lpstr>Examples of some changes</vt:lpstr>
      <vt:lpstr>The $c in access points</vt:lpstr>
      <vt:lpstr>The $e relationship designator</vt:lpstr>
      <vt:lpstr>The $e relationship designator</vt:lpstr>
      <vt:lpstr>The $e relationship designator</vt:lpstr>
      <vt:lpstr>The $e relationship designator</vt:lpstr>
      <vt:lpstr>Exercise Time!</vt:lpstr>
      <vt:lpstr>Hybrid Records</vt:lpstr>
      <vt:lpstr>Hybrid records</vt:lpstr>
      <vt:lpstr>Plans for the Public Catalog</vt:lpstr>
      <vt:lpstr>Classic Catalog Changes</vt:lpstr>
      <vt:lpstr>Classic Catalog Changes</vt:lpstr>
      <vt:lpstr>Classic Catalog Changes</vt:lpstr>
      <vt:lpstr>Global Changes?</vt:lpstr>
      <vt:lpstr>Why RDA?</vt:lpstr>
      <vt:lpstr>Why?</vt:lpstr>
      <vt:lpstr>PowerPoint Presentation</vt:lpstr>
      <vt:lpstr>Wiki</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RDA Copy Cataloging Field by Field Guidelines</dc:title>
  <dc:creator>Windows User</dc:creator>
  <cp:lastModifiedBy>Patricia Dragon</cp:lastModifiedBy>
  <cp:revision>91</cp:revision>
  <cp:lastPrinted>2013-08-29T12:25:35Z</cp:lastPrinted>
  <dcterms:created xsi:type="dcterms:W3CDTF">2013-08-13T20:16:54Z</dcterms:created>
  <dcterms:modified xsi:type="dcterms:W3CDTF">2013-08-29T20:21:10Z</dcterms:modified>
</cp:coreProperties>
</file>